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3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2" r:id="rId20"/>
    <p:sldId id="273" r:id="rId21"/>
    <p:sldId id="275" r:id="rId22"/>
    <p:sldId id="276" r:id="rId23"/>
    <p:sldId id="278" r:id="rId24"/>
    <p:sldId id="279" r:id="rId25"/>
    <p:sldId id="280" r:id="rId26"/>
    <p:sldId id="281" r:id="rId27"/>
    <p:sldId id="282" r:id="rId28"/>
    <p:sldId id="283" r:id="rId29"/>
    <p:sldId id="284" r:id="rId3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750">
          <p15:clr>
            <a:srgbClr val="A4A3A4"/>
          </p15:clr>
        </p15:guide>
        <p15:guide id="4" pos="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EBBCAA-7955-4210-D7EA-9D287C83520A}" v="183" dt="2023-10-12T16:42:13.289"/>
    <p1510:client id="{B51D4BB3-C7B8-78A0-737E-DF7FA5B72910}" v="50" dt="2023-05-04T09:36:20.4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2880"/>
        <p:guide orient="horz" pos="750"/>
        <p:guide pos="62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O'Connor" userId="S::oxsu0019@ox.ac.uk::cb5713a4-7dbd-43ec-9f1a-c9a404033a92" providerId="AD" clId="Web-{2AEBBCAA-7955-4210-D7EA-9D287C83520A}"/>
    <pc:docChg chg="modSld">
      <pc:chgData name="Daisy O'Connor" userId="S::oxsu0019@ox.ac.uk::cb5713a4-7dbd-43ec-9f1a-c9a404033a92" providerId="AD" clId="Web-{2AEBBCAA-7955-4210-D7EA-9D287C83520A}" dt="2023-10-12T16:42:13.289" v="142" actId="14100"/>
      <pc:docMkLst>
        <pc:docMk/>
      </pc:docMkLst>
      <pc:sldChg chg="addSp delSp modSp">
        <pc:chgData name="Daisy O'Connor" userId="S::oxsu0019@ox.ac.uk::cb5713a4-7dbd-43ec-9f1a-c9a404033a92" providerId="AD" clId="Web-{2AEBBCAA-7955-4210-D7EA-9D287C83520A}" dt="2023-10-12T16:38:46.776" v="96" actId="20577"/>
        <pc:sldMkLst>
          <pc:docMk/>
          <pc:sldMk cId="0" sldId="256"/>
        </pc:sldMkLst>
        <pc:spChg chg="add mod">
          <ac:chgData name="Daisy O'Connor" userId="S::oxsu0019@ox.ac.uk::cb5713a4-7dbd-43ec-9f1a-c9a404033a92" providerId="AD" clId="Web-{2AEBBCAA-7955-4210-D7EA-9D287C83520A}" dt="2023-10-12T16:38:46.776" v="96" actId="20577"/>
          <ac:spMkLst>
            <pc:docMk/>
            <pc:sldMk cId="0" sldId="256"/>
            <ac:spMk id="2" creationId="{F7FFC51B-EC74-94FE-A82F-A0239E3BB8BA}"/>
          </ac:spMkLst>
        </pc:spChg>
        <pc:spChg chg="mod">
          <ac:chgData name="Daisy O'Connor" userId="S::oxsu0019@ox.ac.uk::cb5713a4-7dbd-43ec-9f1a-c9a404033a92" providerId="AD" clId="Web-{2AEBBCAA-7955-4210-D7EA-9D287C83520A}" dt="2023-10-12T16:37:58.679" v="70" actId="1076"/>
          <ac:spMkLst>
            <pc:docMk/>
            <pc:sldMk cId="0" sldId="256"/>
            <ac:spMk id="90" creationId="{00000000-0000-0000-0000-000000000000}"/>
          </ac:spMkLst>
        </pc:spChg>
        <pc:spChg chg="del mod">
          <ac:chgData name="Daisy O'Connor" userId="S::oxsu0019@ox.ac.uk::cb5713a4-7dbd-43ec-9f1a-c9a404033a92" providerId="AD" clId="Web-{2AEBBCAA-7955-4210-D7EA-9D287C83520A}" dt="2023-10-12T16:38:06.070" v="74"/>
          <ac:spMkLst>
            <pc:docMk/>
            <pc:sldMk cId="0" sldId="256"/>
            <ac:spMk id="91" creationId="{00000000-0000-0000-0000-000000000000}"/>
          </ac:spMkLst>
        </pc:spChg>
        <pc:spChg chg="mod">
          <ac:chgData name="Daisy O'Connor" userId="S::oxsu0019@ox.ac.uk::cb5713a4-7dbd-43ec-9f1a-c9a404033a92" providerId="AD" clId="Web-{2AEBBCAA-7955-4210-D7EA-9D287C83520A}" dt="2023-10-12T16:38:11.086" v="76" actId="1076"/>
          <ac:spMkLst>
            <pc:docMk/>
            <pc:sldMk cId="0" sldId="256"/>
            <ac:spMk id="94" creationId="{00000000-0000-0000-0000-000000000000}"/>
          </ac:spMkLst>
        </pc:spChg>
        <pc:spChg chg="mod">
          <ac:chgData name="Daisy O'Connor" userId="S::oxsu0019@ox.ac.uk::cb5713a4-7dbd-43ec-9f1a-c9a404033a92" providerId="AD" clId="Web-{2AEBBCAA-7955-4210-D7EA-9D287C83520A}" dt="2023-10-12T16:38:08.367" v="75" actId="1076"/>
          <ac:spMkLst>
            <pc:docMk/>
            <pc:sldMk cId="0" sldId="256"/>
            <ac:spMk id="95" creationId="{00000000-0000-0000-0000-000000000000}"/>
          </ac:spMkLst>
        </pc:spChg>
        <pc:picChg chg="mod">
          <ac:chgData name="Daisy O'Connor" userId="S::oxsu0019@ox.ac.uk::cb5713a4-7dbd-43ec-9f1a-c9a404033a92" providerId="AD" clId="Web-{2AEBBCAA-7955-4210-D7EA-9D287C83520A}" dt="2023-10-12T16:38:00.429" v="71" actId="1076"/>
          <ac:picMkLst>
            <pc:docMk/>
            <pc:sldMk cId="0" sldId="256"/>
            <ac:picMk id="93" creationId="{00000000-0000-0000-0000-000000000000}"/>
          </ac:picMkLst>
        </pc:picChg>
      </pc:sldChg>
      <pc:sldChg chg="addSp delSp modSp">
        <pc:chgData name="Daisy O'Connor" userId="S::oxsu0019@ox.ac.uk::cb5713a4-7dbd-43ec-9f1a-c9a404033a92" providerId="AD" clId="Web-{2AEBBCAA-7955-4210-D7EA-9D287C83520A}" dt="2023-10-12T16:36:03.468" v="54"/>
        <pc:sldMkLst>
          <pc:docMk/>
          <pc:sldMk cId="0" sldId="257"/>
        </pc:sldMkLst>
        <pc:spChg chg="add del mod">
          <ac:chgData name="Daisy O'Connor" userId="S::oxsu0019@ox.ac.uk::cb5713a4-7dbd-43ec-9f1a-c9a404033a92" providerId="AD" clId="Web-{2AEBBCAA-7955-4210-D7EA-9D287C83520A}" dt="2023-10-12T16:32:40.392" v="11"/>
          <ac:spMkLst>
            <pc:docMk/>
            <pc:sldMk cId="0" sldId="257"/>
            <ac:spMk id="6" creationId="{D8C37BB3-3F78-AD28-2F57-55BD81D42ECD}"/>
          </ac:spMkLst>
        </pc:spChg>
        <pc:spChg chg="del">
          <ac:chgData name="Daisy O'Connor" userId="S::oxsu0019@ox.ac.uk::cb5713a4-7dbd-43ec-9f1a-c9a404033a92" providerId="AD" clId="Web-{2AEBBCAA-7955-4210-D7EA-9D287C83520A}" dt="2023-10-12T16:32:34.064" v="9"/>
          <ac:spMkLst>
            <pc:docMk/>
            <pc:sldMk cId="0" sldId="257"/>
            <ac:spMk id="101" creationId="{00000000-0000-0000-0000-000000000000}"/>
          </ac:spMkLst>
        </pc:spChg>
        <pc:spChg chg="mod">
          <ac:chgData name="Daisy O'Connor" userId="S::oxsu0019@ox.ac.uk::cb5713a4-7dbd-43ec-9f1a-c9a404033a92" providerId="AD" clId="Web-{2AEBBCAA-7955-4210-D7EA-9D287C83520A}" dt="2023-10-12T16:32:38.095" v="10" actId="1076"/>
          <ac:spMkLst>
            <pc:docMk/>
            <pc:sldMk cId="0" sldId="257"/>
            <ac:spMk id="102" creationId="{00000000-0000-0000-0000-000000000000}"/>
          </ac:spMkLst>
        </pc:spChg>
        <pc:picChg chg="add mod ord">
          <ac:chgData name="Daisy O'Connor" userId="S::oxsu0019@ox.ac.uk::cb5713a4-7dbd-43ec-9f1a-c9a404033a92" providerId="AD" clId="Web-{2AEBBCAA-7955-4210-D7EA-9D287C83520A}" dt="2023-10-12T16:36:03.046" v="53"/>
          <ac:picMkLst>
            <pc:docMk/>
            <pc:sldMk cId="0" sldId="257"/>
            <ac:picMk id="2" creationId="{D42A732F-543B-3843-3205-90FAFD8985BA}"/>
          </ac:picMkLst>
        </pc:picChg>
        <pc:picChg chg="add mod">
          <ac:chgData name="Daisy O'Connor" userId="S::oxsu0019@ox.ac.uk::cb5713a4-7dbd-43ec-9f1a-c9a404033a92" providerId="AD" clId="Web-{2AEBBCAA-7955-4210-D7EA-9D287C83520A}" dt="2023-10-12T16:33:14.707" v="33" actId="1076"/>
          <ac:picMkLst>
            <pc:docMk/>
            <pc:sldMk cId="0" sldId="257"/>
            <ac:picMk id="3" creationId="{23AF4DDF-8675-9F8B-7042-BEF7E419702B}"/>
          </ac:picMkLst>
        </pc:picChg>
        <pc:picChg chg="add mod ord">
          <ac:chgData name="Daisy O'Connor" userId="S::oxsu0019@ox.ac.uk::cb5713a4-7dbd-43ec-9f1a-c9a404033a92" providerId="AD" clId="Web-{2AEBBCAA-7955-4210-D7EA-9D287C83520A}" dt="2023-10-12T16:33:12.582" v="32"/>
          <ac:picMkLst>
            <pc:docMk/>
            <pc:sldMk cId="0" sldId="257"/>
            <ac:picMk id="4" creationId="{36887D9B-C6FA-F31D-AFB6-771B1CC3311B}"/>
          </ac:picMkLst>
        </pc:picChg>
        <pc:picChg chg="add mod">
          <ac:chgData name="Daisy O'Connor" userId="S::oxsu0019@ox.ac.uk::cb5713a4-7dbd-43ec-9f1a-c9a404033a92" providerId="AD" clId="Web-{2AEBBCAA-7955-4210-D7EA-9D287C83520A}" dt="2023-10-12T16:35:44.904" v="49" actId="1076"/>
          <ac:picMkLst>
            <pc:docMk/>
            <pc:sldMk cId="0" sldId="257"/>
            <ac:picMk id="7" creationId="{F4B6534E-8A22-0E48-DCC0-722AA1947C12}"/>
          </ac:picMkLst>
        </pc:picChg>
        <pc:picChg chg="mod">
          <ac:chgData name="Daisy O'Connor" userId="S::oxsu0019@ox.ac.uk::cb5713a4-7dbd-43ec-9f1a-c9a404033a92" providerId="AD" clId="Web-{2AEBBCAA-7955-4210-D7EA-9D287C83520A}" dt="2023-10-12T16:32:50.346" v="16" actId="1076"/>
          <ac:picMkLst>
            <pc:docMk/>
            <pc:sldMk cId="0" sldId="257"/>
            <ac:picMk id="103" creationId="{00000000-0000-0000-0000-000000000000}"/>
          </ac:picMkLst>
        </pc:picChg>
        <pc:picChg chg="ord">
          <ac:chgData name="Daisy O'Connor" userId="S::oxsu0019@ox.ac.uk::cb5713a4-7dbd-43ec-9f1a-c9a404033a92" providerId="AD" clId="Web-{2AEBBCAA-7955-4210-D7EA-9D287C83520A}" dt="2023-10-12T16:35:52.624" v="50"/>
          <ac:picMkLst>
            <pc:docMk/>
            <pc:sldMk cId="0" sldId="257"/>
            <ac:picMk id="104" creationId="{00000000-0000-0000-0000-000000000000}"/>
          </ac:picMkLst>
        </pc:picChg>
        <pc:picChg chg="mod ord">
          <ac:chgData name="Daisy O'Connor" userId="S::oxsu0019@ox.ac.uk::cb5713a4-7dbd-43ec-9f1a-c9a404033a92" providerId="AD" clId="Web-{2AEBBCAA-7955-4210-D7EA-9D287C83520A}" dt="2023-10-12T16:36:03.468" v="54"/>
          <ac:picMkLst>
            <pc:docMk/>
            <pc:sldMk cId="0" sldId="257"/>
            <ac:picMk id="105" creationId="{00000000-0000-0000-0000-000000000000}"/>
          </ac:picMkLst>
        </pc:picChg>
        <pc:picChg chg="mod">
          <ac:chgData name="Daisy O'Connor" userId="S::oxsu0019@ox.ac.uk::cb5713a4-7dbd-43ec-9f1a-c9a404033a92" providerId="AD" clId="Web-{2AEBBCAA-7955-4210-D7EA-9D287C83520A}" dt="2023-10-12T16:33:36.255" v="44" actId="1076"/>
          <ac:picMkLst>
            <pc:docMk/>
            <pc:sldMk cId="0" sldId="257"/>
            <ac:picMk id="106" creationId="{00000000-0000-0000-0000-000000000000}"/>
          </ac:picMkLst>
        </pc:picChg>
        <pc:picChg chg="mod ord">
          <ac:chgData name="Daisy O'Connor" userId="S::oxsu0019@ox.ac.uk::cb5713a4-7dbd-43ec-9f1a-c9a404033a92" providerId="AD" clId="Web-{2AEBBCAA-7955-4210-D7EA-9D287C83520A}" dt="2023-10-12T16:33:42.381" v="45"/>
          <ac:picMkLst>
            <pc:docMk/>
            <pc:sldMk cId="0" sldId="257"/>
            <ac:picMk id="107" creationId="{00000000-0000-0000-0000-000000000000}"/>
          </ac:picMkLst>
        </pc:picChg>
        <pc:picChg chg="del">
          <ac:chgData name="Daisy O'Connor" userId="S::oxsu0019@ox.ac.uk::cb5713a4-7dbd-43ec-9f1a-c9a404033a92" providerId="AD" clId="Web-{2AEBBCAA-7955-4210-D7EA-9D287C83520A}" dt="2023-10-12T16:23:00.104" v="1"/>
          <ac:picMkLst>
            <pc:docMk/>
            <pc:sldMk cId="0" sldId="257"/>
            <ac:picMk id="108" creationId="{00000000-0000-0000-0000-000000000000}"/>
          </ac:picMkLst>
        </pc:picChg>
        <pc:picChg chg="del">
          <ac:chgData name="Daisy O'Connor" userId="S::oxsu0019@ox.ac.uk::cb5713a4-7dbd-43ec-9f1a-c9a404033a92" providerId="AD" clId="Web-{2AEBBCAA-7955-4210-D7EA-9D287C83520A}" dt="2023-10-12T16:22:46.478" v="0"/>
          <ac:picMkLst>
            <pc:docMk/>
            <pc:sldMk cId="0" sldId="257"/>
            <ac:picMk id="109" creationId="{00000000-0000-0000-0000-000000000000}"/>
          </ac:picMkLst>
        </pc:picChg>
        <pc:picChg chg="mod">
          <ac:chgData name="Daisy O'Connor" userId="S::oxsu0019@ox.ac.uk::cb5713a4-7dbd-43ec-9f1a-c9a404033a92" providerId="AD" clId="Web-{2AEBBCAA-7955-4210-D7EA-9D287C83520A}" dt="2023-10-12T16:33:31.630" v="42" actId="1076"/>
          <ac:picMkLst>
            <pc:docMk/>
            <pc:sldMk cId="0" sldId="257"/>
            <ac:picMk id="110" creationId="{00000000-0000-0000-0000-000000000000}"/>
          </ac:picMkLst>
        </pc:picChg>
        <pc:picChg chg="mod">
          <ac:chgData name="Daisy O'Connor" userId="S::oxsu0019@ox.ac.uk::cb5713a4-7dbd-43ec-9f1a-c9a404033a92" providerId="AD" clId="Web-{2AEBBCAA-7955-4210-D7EA-9D287C83520A}" dt="2023-10-12T16:33:25.629" v="39" actId="1076"/>
          <ac:picMkLst>
            <pc:docMk/>
            <pc:sldMk cId="0" sldId="257"/>
            <ac:picMk id="111" creationId="{00000000-0000-0000-0000-000000000000}"/>
          </ac:picMkLst>
        </pc:picChg>
      </pc:sldChg>
      <pc:sldChg chg="modSp">
        <pc:chgData name="Daisy O'Connor" userId="S::oxsu0019@ox.ac.uk::cb5713a4-7dbd-43ec-9f1a-c9a404033a92" providerId="AD" clId="Web-{2AEBBCAA-7955-4210-D7EA-9D287C83520A}" dt="2023-10-12T16:39:52.921" v="127" actId="20577"/>
        <pc:sldMkLst>
          <pc:docMk/>
          <pc:sldMk cId="0" sldId="264"/>
        </pc:sldMkLst>
        <pc:spChg chg="mod">
          <ac:chgData name="Daisy O'Connor" userId="S::oxsu0019@ox.ac.uk::cb5713a4-7dbd-43ec-9f1a-c9a404033a92" providerId="AD" clId="Web-{2AEBBCAA-7955-4210-D7EA-9D287C83520A}" dt="2023-10-12T16:39:52.921" v="127" actId="20577"/>
          <ac:spMkLst>
            <pc:docMk/>
            <pc:sldMk cId="0" sldId="264"/>
            <ac:spMk id="173" creationId="{00000000-0000-0000-0000-000000000000}"/>
          </ac:spMkLst>
        </pc:spChg>
      </pc:sldChg>
      <pc:sldChg chg="addSp delSp modSp">
        <pc:chgData name="Daisy O'Connor" userId="S::oxsu0019@ox.ac.uk::cb5713a4-7dbd-43ec-9f1a-c9a404033a92" providerId="AD" clId="Web-{2AEBBCAA-7955-4210-D7EA-9D287C83520A}" dt="2023-10-12T16:42:13.289" v="142" actId="14100"/>
        <pc:sldMkLst>
          <pc:docMk/>
          <pc:sldMk cId="0" sldId="278"/>
        </pc:sldMkLst>
        <pc:spChg chg="add del mod">
          <ac:chgData name="Daisy O'Connor" userId="S::oxsu0019@ox.ac.uk::cb5713a4-7dbd-43ec-9f1a-c9a404033a92" providerId="AD" clId="Web-{2AEBBCAA-7955-4210-D7EA-9D287C83520A}" dt="2023-10-12T16:41:31.521" v="136" actId="20577"/>
          <ac:spMkLst>
            <pc:docMk/>
            <pc:sldMk cId="0" sldId="278"/>
            <ac:spMk id="291" creationId="{00000000-0000-0000-0000-000000000000}"/>
          </ac:spMkLst>
        </pc:spChg>
        <pc:spChg chg="del">
          <ac:chgData name="Daisy O'Connor" userId="S::oxsu0019@ox.ac.uk::cb5713a4-7dbd-43ec-9f1a-c9a404033a92" providerId="AD" clId="Web-{2AEBBCAA-7955-4210-D7EA-9D287C83520A}" dt="2023-10-12T16:41:25.739" v="132"/>
          <ac:spMkLst>
            <pc:docMk/>
            <pc:sldMk cId="0" sldId="278"/>
            <ac:spMk id="292" creationId="{00000000-0000-0000-0000-000000000000}"/>
          </ac:spMkLst>
        </pc:spChg>
        <pc:spChg chg="del">
          <ac:chgData name="Daisy O'Connor" userId="S::oxsu0019@ox.ac.uk::cb5713a4-7dbd-43ec-9f1a-c9a404033a92" providerId="AD" clId="Web-{2AEBBCAA-7955-4210-D7EA-9D287C83520A}" dt="2023-10-12T16:41:24.521" v="131"/>
          <ac:spMkLst>
            <pc:docMk/>
            <pc:sldMk cId="0" sldId="278"/>
            <ac:spMk id="295" creationId="{00000000-0000-0000-0000-000000000000}"/>
          </ac:spMkLst>
        </pc:spChg>
        <pc:picChg chg="add mod">
          <ac:chgData name="Daisy O'Connor" userId="S::oxsu0019@ox.ac.uk::cb5713a4-7dbd-43ec-9f1a-c9a404033a92" providerId="AD" clId="Web-{2AEBBCAA-7955-4210-D7EA-9D287C83520A}" dt="2023-10-12T16:42:11.508" v="141" actId="14100"/>
          <ac:picMkLst>
            <pc:docMk/>
            <pc:sldMk cId="0" sldId="278"/>
            <ac:picMk id="2" creationId="{05087F26-024B-80A5-DAC0-FAAC060A02E6}"/>
          </ac:picMkLst>
        </pc:picChg>
        <pc:picChg chg="add mod">
          <ac:chgData name="Daisy O'Connor" userId="S::oxsu0019@ox.ac.uk::cb5713a4-7dbd-43ec-9f1a-c9a404033a92" providerId="AD" clId="Web-{2AEBBCAA-7955-4210-D7EA-9D287C83520A}" dt="2023-10-12T16:42:13.289" v="142" actId="14100"/>
          <ac:picMkLst>
            <pc:docMk/>
            <pc:sldMk cId="0" sldId="278"/>
            <ac:picMk id="3" creationId="{1EA8AEEC-3582-B4B6-6A5C-912FF42955D9}"/>
          </ac:picMkLst>
        </pc:picChg>
        <pc:picChg chg="del">
          <ac:chgData name="Daisy O'Connor" userId="S::oxsu0019@ox.ac.uk::cb5713a4-7dbd-43ec-9f1a-c9a404033a92" providerId="AD" clId="Web-{2AEBBCAA-7955-4210-D7EA-9D287C83520A}" dt="2023-10-12T16:41:17.551" v="128"/>
          <ac:picMkLst>
            <pc:docMk/>
            <pc:sldMk cId="0" sldId="278"/>
            <ac:picMk id="293" creationId="{00000000-0000-0000-0000-000000000000}"/>
          </ac:picMkLst>
        </pc:picChg>
      </pc:sldChg>
    </pc:docChg>
  </pc:docChgLst>
  <pc:docChgLst>
    <pc:chgData name="Daisy O'Connor" userId="S::oxsu0019@ox.ac.uk::cb5713a4-7dbd-43ec-9f1a-c9a404033a92" providerId="AD" clId="Web-{B51D4BB3-C7B8-78A0-737E-DF7FA5B72910}"/>
    <pc:docChg chg="addSld delSld modSld">
      <pc:chgData name="Daisy O'Connor" userId="S::oxsu0019@ox.ac.uk::cb5713a4-7dbd-43ec-9f1a-c9a404033a92" providerId="AD" clId="Web-{B51D4BB3-C7B8-78A0-737E-DF7FA5B72910}" dt="2023-05-04T09:36:20.426" v="46"/>
      <pc:docMkLst>
        <pc:docMk/>
      </pc:docMkLst>
      <pc:sldChg chg="del">
        <pc:chgData name="Daisy O'Connor" userId="S::oxsu0019@ox.ac.uk::cb5713a4-7dbd-43ec-9f1a-c9a404033a92" providerId="AD" clId="Web-{B51D4BB3-C7B8-78A0-737E-DF7FA5B72910}" dt="2023-05-04T09:28:45.179" v="0"/>
        <pc:sldMkLst>
          <pc:docMk/>
          <pc:sldMk cId="0" sldId="271"/>
        </pc:sldMkLst>
      </pc:sldChg>
      <pc:sldChg chg="del">
        <pc:chgData name="Daisy O'Connor" userId="S::oxsu0019@ox.ac.uk::cb5713a4-7dbd-43ec-9f1a-c9a404033a92" providerId="AD" clId="Web-{B51D4BB3-C7B8-78A0-737E-DF7FA5B72910}" dt="2023-05-04T09:31:36.315" v="1"/>
        <pc:sldMkLst>
          <pc:docMk/>
          <pc:sldMk cId="0" sldId="274"/>
        </pc:sldMkLst>
      </pc:sldChg>
      <pc:sldChg chg="addSp delSp modSp">
        <pc:chgData name="Daisy O'Connor" userId="S::oxsu0019@ox.ac.uk::cb5713a4-7dbd-43ec-9f1a-c9a404033a92" providerId="AD" clId="Web-{B51D4BB3-C7B8-78A0-737E-DF7FA5B72910}" dt="2023-05-04T09:36:15.223" v="45" actId="20577"/>
        <pc:sldMkLst>
          <pc:docMk/>
          <pc:sldMk cId="0" sldId="276"/>
        </pc:sldMkLst>
        <pc:spChg chg="add del">
          <ac:chgData name="Daisy O'Connor" userId="S::oxsu0019@ox.ac.uk::cb5713a4-7dbd-43ec-9f1a-c9a404033a92" providerId="AD" clId="Web-{B51D4BB3-C7B8-78A0-737E-DF7FA5B72910}" dt="2023-05-04T09:34:58.843" v="11"/>
          <ac:spMkLst>
            <pc:docMk/>
            <pc:sldMk cId="0" sldId="276"/>
            <ac:spMk id="3" creationId="{C94C48FF-E447-3580-1098-6E606CD947B9}"/>
          </ac:spMkLst>
        </pc:spChg>
        <pc:spChg chg="add mod">
          <ac:chgData name="Daisy O'Connor" userId="S::oxsu0019@ox.ac.uk::cb5713a4-7dbd-43ec-9f1a-c9a404033a92" providerId="AD" clId="Web-{B51D4BB3-C7B8-78A0-737E-DF7FA5B72910}" dt="2023-05-04T09:36:15.223" v="45" actId="20577"/>
          <ac:spMkLst>
            <pc:docMk/>
            <pc:sldMk cId="0" sldId="276"/>
            <ac:spMk id="5" creationId="{DCCE6AB5-B1F3-3FF6-DD3B-3041976B14D1}"/>
          </ac:spMkLst>
        </pc:spChg>
        <pc:spChg chg="mod">
          <ac:chgData name="Daisy O'Connor" userId="S::oxsu0019@ox.ac.uk::cb5713a4-7dbd-43ec-9f1a-c9a404033a92" providerId="AD" clId="Web-{B51D4BB3-C7B8-78A0-737E-DF7FA5B72910}" dt="2023-05-04T09:35:58.612" v="41" actId="14100"/>
          <ac:spMkLst>
            <pc:docMk/>
            <pc:sldMk cId="0" sldId="276"/>
            <ac:spMk id="271" creationId="{00000000-0000-0000-0000-000000000000}"/>
          </ac:spMkLst>
        </pc:spChg>
        <pc:spChg chg="mod">
          <ac:chgData name="Daisy O'Connor" userId="S::oxsu0019@ox.ac.uk::cb5713a4-7dbd-43ec-9f1a-c9a404033a92" providerId="AD" clId="Web-{B51D4BB3-C7B8-78A0-737E-DF7FA5B72910}" dt="2023-05-04T09:35:58.612" v="40" actId="14100"/>
          <ac:spMkLst>
            <pc:docMk/>
            <pc:sldMk cId="0" sldId="276"/>
            <ac:spMk id="272" creationId="{00000000-0000-0000-0000-000000000000}"/>
          </ac:spMkLst>
        </pc:spChg>
        <pc:spChg chg="mod">
          <ac:chgData name="Daisy O'Connor" userId="S::oxsu0019@ox.ac.uk::cb5713a4-7dbd-43ec-9f1a-c9a404033a92" providerId="AD" clId="Web-{B51D4BB3-C7B8-78A0-737E-DF7FA5B72910}" dt="2023-05-04T09:35:58.612" v="39" actId="14100"/>
          <ac:spMkLst>
            <pc:docMk/>
            <pc:sldMk cId="0" sldId="276"/>
            <ac:spMk id="273" creationId="{00000000-0000-0000-0000-000000000000}"/>
          </ac:spMkLst>
        </pc:spChg>
        <pc:spChg chg="mod">
          <ac:chgData name="Daisy O'Connor" userId="S::oxsu0019@ox.ac.uk::cb5713a4-7dbd-43ec-9f1a-c9a404033a92" providerId="AD" clId="Web-{B51D4BB3-C7B8-78A0-737E-DF7FA5B72910}" dt="2023-05-04T09:35:58.612" v="37" actId="14100"/>
          <ac:spMkLst>
            <pc:docMk/>
            <pc:sldMk cId="0" sldId="276"/>
            <ac:spMk id="277" creationId="{00000000-0000-0000-0000-000000000000}"/>
          </ac:spMkLst>
        </pc:spChg>
        <pc:grpChg chg="mod">
          <ac:chgData name="Daisy O'Connor" userId="S::oxsu0019@ox.ac.uk::cb5713a4-7dbd-43ec-9f1a-c9a404033a92" providerId="AD" clId="Web-{B51D4BB3-C7B8-78A0-737E-DF7FA5B72910}" dt="2023-05-04T09:35:58.612" v="38" actId="14100"/>
          <ac:grpSpMkLst>
            <pc:docMk/>
            <pc:sldMk cId="0" sldId="276"/>
            <ac:grpSpMk id="274" creationId="{00000000-0000-0000-0000-000000000000}"/>
          </ac:grpSpMkLst>
        </pc:grpChg>
        <pc:grpChg chg="mod">
          <ac:chgData name="Daisy O'Connor" userId="S::oxsu0019@ox.ac.uk::cb5713a4-7dbd-43ec-9f1a-c9a404033a92" providerId="AD" clId="Web-{B51D4BB3-C7B8-78A0-737E-DF7FA5B72910}" dt="2023-05-04T09:35:58.612" v="36" actId="14100"/>
          <ac:grpSpMkLst>
            <pc:docMk/>
            <pc:sldMk cId="0" sldId="276"/>
            <ac:grpSpMk id="278" creationId="{00000000-0000-0000-0000-000000000000}"/>
          </ac:grpSpMkLst>
        </pc:grpChg>
      </pc:sldChg>
      <pc:sldChg chg="add del">
        <pc:chgData name="Daisy O'Connor" userId="S::oxsu0019@ox.ac.uk::cb5713a4-7dbd-43ec-9f1a-c9a404033a92" providerId="AD" clId="Web-{B51D4BB3-C7B8-78A0-737E-DF7FA5B72910}" dt="2023-05-04T09:36:20.426" v="46"/>
        <pc:sldMkLst>
          <pc:docMk/>
          <pc:sldMk cId="0" sldId="277"/>
        </pc:sldMkLst>
      </pc:sldChg>
      <pc:sldChg chg="add del replId">
        <pc:chgData name="Daisy O'Connor" userId="S::oxsu0019@ox.ac.uk::cb5713a4-7dbd-43ec-9f1a-c9a404033a92" providerId="AD" clId="Web-{B51D4BB3-C7B8-78A0-737E-DF7FA5B72910}" dt="2023-05-04T09:34:19.528" v="4"/>
        <pc:sldMkLst>
          <pc:docMk/>
          <pc:sldMk cId="1490905899"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a:solidFill>
                  <a:schemeClr val="dk1"/>
                </a:solidFill>
                <a:latin typeface="Calibri"/>
                <a:ea typeface="Calibri"/>
                <a:cs typeface="Calibri"/>
                <a:sym typeface="Calibri"/>
              </a:rPr>
              <a:t>Ask the group these questions and get them to feedback-</a:t>
            </a:r>
            <a:endParaRPr sz="1200" b="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US" sz="1200" b="0">
                <a:solidFill>
                  <a:schemeClr val="dk1"/>
                </a:solidFill>
                <a:latin typeface="Calibri"/>
                <a:ea typeface="Calibri"/>
                <a:cs typeface="Calibri"/>
                <a:sym typeface="Calibri"/>
              </a:rPr>
              <a:t>Why are certain groups targets for harassment?</a:t>
            </a:r>
            <a:endParaRPr sz="1200" b="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US" sz="1200" b="0">
                <a:solidFill>
                  <a:schemeClr val="dk1"/>
                </a:solidFill>
                <a:latin typeface="Calibri"/>
                <a:ea typeface="Calibri"/>
                <a:cs typeface="Calibri"/>
                <a:sym typeface="Calibri"/>
              </a:rPr>
              <a:t>How does this make targets feel?</a:t>
            </a:r>
            <a:r>
              <a:rPr lang="en-US"/>
              <a:t> </a:t>
            </a:r>
            <a:endParaRPr sz="1200" b="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Explain:</a:t>
            </a:r>
            <a:r>
              <a:rPr lang="en-US"/>
              <a:t>As we understand already, harassment </a:t>
            </a:r>
            <a:r>
              <a:rPr lang="en-US" b="1" i="1"/>
              <a:t>can be</a:t>
            </a:r>
            <a:r>
              <a:rPr lang="en-US"/>
              <a:t> sexist, racist, religion-based, xenophobic, transphobic, homophobic, ableist, classist. Regardless of what grounds the harassment is taking place under, ultimately, harassment </a:t>
            </a:r>
            <a:r>
              <a:rPr lang="en-US" b="1" i="1"/>
              <a:t>is </a:t>
            </a:r>
            <a:r>
              <a:rPr lang="en-US"/>
              <a:t>an expression of the interlocking and overlapping oppressions marginalized groups face, which play out online and in public and seek to remind us of our marginalized status. </a:t>
            </a:r>
            <a:br>
              <a:rPr lang="en-US"/>
            </a:br>
            <a:endParaRPr/>
          </a:p>
          <a:p>
            <a:pPr marL="0" lvl="0" indent="0" algn="l" rtl="0">
              <a:spcBef>
                <a:spcPts val="0"/>
              </a:spcBef>
              <a:spcAft>
                <a:spcPts val="0"/>
              </a:spcAft>
              <a:buNone/>
            </a:pPr>
            <a:endParaRPr/>
          </a:p>
        </p:txBody>
      </p:sp>
      <p:sp>
        <p:nvSpPr>
          <p:cNvPr id="184" name="Google Shape;18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Source- http://www.peernetbc.com/what-is-allyship </a:t>
            </a:r>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Solidarity</a:t>
            </a:r>
            <a:r>
              <a:rPr lang="en-US"/>
              <a:t> </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Active and consistent seeking to unlearn and re-evaluate your own privilege</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Building relationships based on trust and accountability to marginalised groups/people</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Life long process</a:t>
            </a:r>
            <a:r>
              <a:rPr lang="en-US"/>
              <a:t>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Autonomy</a:t>
            </a:r>
            <a:endParaRPr sz="1200"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Recognise that liberation groups want to and have autonomous / self governed spaces E.g. LGBTQ Clubs</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This is because social hierarchies in everyday society often prohibit everyone from having the </a:t>
            </a:r>
            <a:r>
              <a:rPr lang="en-US"/>
              <a:t>same</a:t>
            </a:r>
            <a:r>
              <a:rPr lang="en-US" sz="1200">
                <a:solidFill>
                  <a:schemeClr val="dk1"/>
                </a:solidFill>
                <a:latin typeface="Calibri"/>
                <a:ea typeface="Calibri"/>
                <a:cs typeface="Calibri"/>
                <a:sym typeface="Calibri"/>
              </a:rPr>
              <a:t> amount of freedom to speak out E.g. in other clubs LGBTQ+ people are more likely to experience harassment and or discrimination so by having their own spaces they are able to be fully themselves with less fear of violence be that verbal/emotional/physical</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These spaces are not open to you as an ally unless specifically invited E.g. going to a LGBTQ+ club just because it is cheap and plays good music without considering whether as a big group of straight cisgendered people you are compromising the assumed safety is a problem- similarly when straight hen parties go to lgbtq clubs because they’re fun ‘a laugh’. These spaces are not zoos.</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These spaces do not further segregation or enforce exclusion. It is important for marginalized groups to have spaces they can truly be themselves without fear, until we are in a place in society where everyone is treated with complete equality and respect then there is going to be a need for liberation groups to have identity specific spaces.</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Reflective</a:t>
            </a:r>
            <a:endParaRPr sz="1200"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Be able to recognise when your involvement or presence is not appropriate or negatively impacts the groups you are trying to support- just because you are an ally to a group does not mean to have gained access to their spaces, sometimes your presence is not appropriate, for example, if a trans support group want to talk about problems they have had with cisgendered people they may not feel comfortable doing that if a cisgendered person is there, this defeats the point of the space.</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You need to constantly be evaluating your behaviour and methods so that they are up to date- the landscape is constantly changing- Have you heard about this amazing thing called Google?</a:t>
            </a:r>
            <a:r>
              <a:rPr lang="en-US"/>
              <a:t> </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Listen to what marginalised groups/people are saying- we spend 80% of our time listening, we are never taught though how to listen even though we are taugh reading, writing and speaking. Think about the famous statement ‘nothing about us without us’.</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You are not the centre of attention all the time- make space for marginalised people to speak and be platformed</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Sometimes it might be appropriate to take a stronger position, for example if marginalised people are in a vulnerable position you can position yourself between them and the aggressor to protect them- important at protests especially if institutionally discriminatory institutions are there IE the police who are institutionally racist. (however you must only do this if you feel it safe to do so- safety is discussed later)</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99" name="Google Shape;19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An Identity</a:t>
            </a:r>
            <a:endParaRPr sz="1200"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Being an ally is not something you identify as like how some people identify as queer, it is not a part of your identity which affects all aspects of your life.</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Self-defined</a:t>
            </a:r>
            <a:endParaRPr sz="1200"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Contributions made are not to be shouted about for congratulation</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Self defining as an ally in no way helps you be one- allyship isn’t about you</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Not about being perfect- important for Oxford as people are quite likely to want to be perfect</a:t>
            </a:r>
            <a:endParaRPr sz="1200" b="1">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Allyship is about understanding you’re going through a long process of unlearning and learning</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The ability to acknowledge mistakes is important</a:t>
            </a:r>
            <a:r>
              <a:rPr lang="en-US"/>
              <a:t> </a:t>
            </a:r>
            <a:endParaRPr/>
          </a:p>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Accept being called out and move on</a:t>
            </a:r>
            <a:r>
              <a:rPr lang="en-US"/>
              <a:t> </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You are never the perfect ally- you can always learn more (Google is a good place to start before you start asking your only (insert </a:t>
            </a:r>
            <a:r>
              <a:rPr lang="en-US"/>
              <a:t>minority</a:t>
            </a:r>
            <a:r>
              <a:rPr lang="en-US" sz="1200">
                <a:solidFill>
                  <a:schemeClr val="dk1"/>
                </a:solidFill>
                <a:latin typeface="Calibri"/>
                <a:ea typeface="Calibri"/>
                <a:cs typeface="Calibri"/>
                <a:sym typeface="Calibri"/>
              </a:rPr>
              <a:t>) friend.</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08" name="Google Shape;20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The Bystander Effect shows us that </a:t>
            </a:r>
            <a:r>
              <a:rPr lang="en-US" sz="1200" b="1">
                <a:solidFill>
                  <a:schemeClr val="dk1"/>
                </a:solidFill>
                <a:latin typeface="Calibri"/>
                <a:ea typeface="Calibri"/>
                <a:cs typeface="Calibri"/>
                <a:sym typeface="Calibri"/>
              </a:rPr>
              <a:t>intervening in a threatening situation is not something we automatically do – </a:t>
            </a:r>
            <a:r>
              <a:rPr lang="en-US" sz="1200">
                <a:solidFill>
                  <a:schemeClr val="dk1"/>
                </a:solidFill>
                <a:latin typeface="Calibri"/>
                <a:ea typeface="Calibri"/>
                <a:cs typeface="Calibri"/>
                <a:sym typeface="Calibri"/>
              </a:rPr>
              <a:t>we must make a conscious effort to engage with the issue and make steps to prepare ourselves </a:t>
            </a:r>
            <a:r>
              <a:rPr lang="en-US" sz="1200" b="1">
                <a:solidFill>
                  <a:schemeClr val="dk1"/>
                </a:solidFill>
                <a:latin typeface="Calibri"/>
                <a:ea typeface="Calibri"/>
                <a:cs typeface="Calibri"/>
                <a:sym typeface="Calibri"/>
              </a:rPr>
              <a:t>to be able to do so in a way that is safe for you and has a positive outcome for the person being harassed.</a:t>
            </a:r>
            <a:r>
              <a:rPr lang="en-US" b="1"/>
              <a:t> </a:t>
            </a:r>
            <a:endParaRPr sz="1200" b="1">
              <a:solidFill>
                <a:schemeClr val="dk1"/>
              </a:solidFill>
              <a:latin typeface="Calibri"/>
              <a:ea typeface="Calibri"/>
              <a:cs typeface="Calibri"/>
              <a:sym typeface="Calibri"/>
            </a:endParaRPr>
          </a:p>
          <a:p>
            <a:pPr marL="171450" lvl="0" indent="-9525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It is especially important for students who hold positions of responsibility such as yourselves to feel confident intervening in these types of situations, </a:t>
            </a:r>
            <a:r>
              <a:rPr lang="en-US" sz="1200" b="1">
                <a:solidFill>
                  <a:schemeClr val="dk1"/>
                </a:solidFill>
                <a:latin typeface="Calibri"/>
                <a:ea typeface="Calibri"/>
                <a:cs typeface="Calibri"/>
                <a:sym typeface="Calibri"/>
              </a:rPr>
              <a:t>as you are the student’s other students are most likely to turn to for help in these moments.</a:t>
            </a:r>
            <a:r>
              <a:rPr lang="en-US" b="1"/>
              <a:t>  </a:t>
            </a: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32" name="Google Shape;23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The Bystander Effect shows us that intervening in a threatening situation is not something we automatically do – we must make a conscious effort to engage with the issue and make steps to prepare ourselves to be able to do so in a way that is safe for you and has a positive outcome for the person being harassed. </a:t>
            </a:r>
            <a:endParaRPr/>
          </a:p>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It is especially important for students who hold positions of responsibility such as yourselves to feel confident intervening in these types of situations, as you are the student’s other students are most likely to turn to for help in these moments.  </a:t>
            </a:r>
            <a:endParaRPr/>
          </a:p>
          <a:p>
            <a:pPr marL="0" lvl="0" indent="0" algn="l" rtl="0">
              <a:spcBef>
                <a:spcPts val="0"/>
              </a:spcBef>
              <a:spcAft>
                <a:spcPts val="0"/>
              </a:spcAft>
              <a:buNone/>
            </a:pPr>
            <a:endParaRPr/>
          </a:p>
        </p:txBody>
      </p:sp>
      <p:sp>
        <p:nvSpPr>
          <p:cNvPr id="241" name="Google Shape;24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5</a:t>
            </a:r>
            <a:r>
              <a:rPr lang="en-US" sz="1200">
                <a:solidFill>
                  <a:schemeClr val="dk1"/>
                </a:solidFill>
                <a:latin typeface="Calibri"/>
                <a:ea typeface="Calibri"/>
                <a:cs typeface="Calibri"/>
                <a:sym typeface="Calibri"/>
              </a:rPr>
              <a:t> D’s strategy was developed by Hollaback! in partnership with Green Dot, using the Green Dot Violence Prevention strategy as a model. You can find the links to Hollaback! at the end of the PowerPoint.</a:t>
            </a:r>
            <a:r>
              <a:rPr lang="en-US"/>
              <a: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There are many strategies for intervention but we are going to learn the </a:t>
            </a:r>
            <a:r>
              <a:rPr lang="en-US"/>
              <a:t>5 </a:t>
            </a:r>
            <a:r>
              <a:rPr lang="en-US" sz="1200">
                <a:solidFill>
                  <a:schemeClr val="dk1"/>
                </a:solidFill>
                <a:latin typeface="Calibri"/>
                <a:ea typeface="Calibri"/>
                <a:cs typeface="Calibri"/>
                <a:sym typeface="Calibri"/>
              </a:rPr>
              <a:t>D’s model, as this advice can be applied to most circumstances.</a:t>
            </a:r>
            <a:r>
              <a:rPr lang="en-US" sz="1200" b="1">
                <a:solidFill>
                  <a:schemeClr val="dk1"/>
                </a:solidFill>
                <a:latin typeface="Calibri"/>
                <a:ea typeface="Calibri"/>
                <a:cs typeface="Calibri"/>
                <a:sym typeface="Calibri"/>
              </a:rPr>
              <a:t> Remember, the best way to respond to an incident is all situationally </a:t>
            </a:r>
            <a:r>
              <a:rPr lang="en-US" b="1"/>
              <a:t>dependent</a:t>
            </a:r>
            <a:r>
              <a:rPr lang="en-US" sz="1200" b="1">
                <a:solidFill>
                  <a:schemeClr val="dk1"/>
                </a:solidFill>
                <a:latin typeface="Calibri"/>
                <a:ea typeface="Calibri"/>
                <a:cs typeface="Calibri"/>
                <a:sym typeface="Calibri"/>
              </a:rPr>
              <a:t>, so before you do anything, always ask yourself: Is it safe for me to jump in? If so, how should I engage?</a:t>
            </a:r>
            <a:r>
              <a:rPr lang="en-US" b="1"/>
              <a:t> </a:t>
            </a: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Your safety is the first priority. If you feel safe and choose to respond directly to harassers, you can use one of the </a:t>
            </a:r>
            <a:r>
              <a:rPr lang="en-US"/>
              <a:t>5 D’s</a:t>
            </a:r>
            <a:r>
              <a:rPr lang="en-US" sz="1200">
                <a:solidFill>
                  <a:schemeClr val="dk1"/>
                </a:solidFill>
                <a:latin typeface="Calibri"/>
                <a:ea typeface="Calibri"/>
                <a:cs typeface="Calibri"/>
                <a:sym typeface="Calibri"/>
              </a:rPr>
              <a:t> to intervene: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59" name="Google Shape;25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u="sng">
                <a:solidFill>
                  <a:schemeClr val="dk1"/>
                </a:solidFill>
                <a:latin typeface="Calibri"/>
                <a:ea typeface="Calibri"/>
                <a:cs typeface="Calibri"/>
                <a:sym typeface="Calibri"/>
              </a:rPr>
              <a:t>DIRECT</a:t>
            </a:r>
            <a:r>
              <a:rPr lang="en-US" u="sng"/>
              <a: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This D expects you to respond directly to harassment by naming what is happening and confronting why the harasser’s actions are wrong.</a:t>
            </a:r>
            <a:r>
              <a:rPr lang="en-US"/>
              <a:t> </a:t>
            </a:r>
            <a:endParaRPr sz="1200">
              <a:solidFill>
                <a:schemeClr val="dk1"/>
              </a:solidFill>
              <a:latin typeface="Calibri"/>
              <a:ea typeface="Calibri"/>
              <a:cs typeface="Calibri"/>
              <a:sym typeface="Calibri"/>
            </a:endParaRPr>
          </a:p>
          <a:p>
            <a:pPr marL="228600" lvl="0" indent="-228600" algn="l" rtl="0">
              <a:spcBef>
                <a:spcPts val="0"/>
              </a:spcBef>
              <a:spcAft>
                <a:spcPts val="0"/>
              </a:spcAft>
              <a:buClr>
                <a:schemeClr val="dk1"/>
              </a:buClr>
              <a:buSzPts val="1200"/>
              <a:buFont typeface="Calibri"/>
              <a:buAutoNum type="arabicPeriod"/>
            </a:pPr>
            <a:r>
              <a:rPr lang="en-US" sz="1200" b="1">
                <a:solidFill>
                  <a:schemeClr val="dk1"/>
                </a:solidFill>
                <a:latin typeface="Calibri"/>
                <a:ea typeface="Calibri"/>
                <a:cs typeface="Calibri"/>
                <a:sym typeface="Calibri"/>
              </a:rPr>
              <a:t>Be firm.</a:t>
            </a:r>
            <a:r>
              <a:rPr lang="en-US" sz="1200">
                <a:solidFill>
                  <a:schemeClr val="dk1"/>
                </a:solidFill>
                <a:latin typeface="Calibri"/>
                <a:ea typeface="Calibri"/>
                <a:cs typeface="Calibri"/>
                <a:sym typeface="Calibri"/>
              </a:rPr>
              <a:t> Look them in the eye and denounce their behaviour with a strong, clear voice. Many people prefer to name the behaviour. For example, you can say “Do not [what they’re doing], that’s harassment.” You can also simply say “that is not okay” or “don’t speak to me like that.” Say what feels natural to you. The important thing is that you aren’t apologetic in your response.</a:t>
            </a:r>
            <a:endParaRPr sz="1200" b="0">
              <a:solidFill>
                <a:schemeClr val="dk1"/>
              </a:solidFill>
              <a:latin typeface="Calibri"/>
              <a:ea typeface="Calibri"/>
              <a:cs typeface="Calibri"/>
              <a:sym typeface="Calibri"/>
            </a:endParaRPr>
          </a:p>
          <a:p>
            <a:pPr marL="228600" lvl="0" indent="-228600" algn="l" rtl="0">
              <a:spcBef>
                <a:spcPts val="0"/>
              </a:spcBef>
              <a:spcAft>
                <a:spcPts val="0"/>
              </a:spcAft>
              <a:buClr>
                <a:schemeClr val="dk1"/>
              </a:buClr>
              <a:buSzPts val="1200"/>
              <a:buFont typeface="Calibri"/>
              <a:buAutoNum type="arabicPeriod"/>
            </a:pPr>
            <a:r>
              <a:rPr lang="en-US" sz="1200" b="1">
                <a:solidFill>
                  <a:schemeClr val="dk1"/>
                </a:solidFill>
                <a:latin typeface="Calibri"/>
                <a:ea typeface="Calibri"/>
                <a:cs typeface="Calibri"/>
                <a:sym typeface="Calibri"/>
              </a:rPr>
              <a:t>Don’t engage.</a:t>
            </a:r>
            <a:r>
              <a:rPr lang="en-US" sz="1200">
                <a:solidFill>
                  <a:schemeClr val="dk1"/>
                </a:solidFill>
                <a:latin typeface="Calibri"/>
                <a:ea typeface="Calibri"/>
                <a:cs typeface="Calibri"/>
                <a:sym typeface="Calibri"/>
              </a:rPr>
              <a:t> Harassers may try to argue with you or dismiss you through further conversation or by making fun of you. As tempting as it may be get into a verbal war with them, we don’t recommend it. The attention may further feed their abusive behaviour.</a:t>
            </a:r>
            <a:endParaRPr sz="1200" b="0">
              <a:solidFill>
                <a:schemeClr val="dk1"/>
              </a:solidFill>
              <a:latin typeface="Calibri"/>
              <a:ea typeface="Calibri"/>
              <a:cs typeface="Calibri"/>
              <a:sym typeface="Calibri"/>
            </a:endParaRPr>
          </a:p>
          <a:p>
            <a:pPr marL="228600" lvl="0" indent="-228600" algn="l" rtl="0">
              <a:spcBef>
                <a:spcPts val="0"/>
              </a:spcBef>
              <a:spcAft>
                <a:spcPts val="0"/>
              </a:spcAft>
              <a:buClr>
                <a:schemeClr val="dk1"/>
              </a:buClr>
              <a:buSzPts val="1200"/>
              <a:buFont typeface="Calibri"/>
              <a:buAutoNum type="arabicPeriod"/>
            </a:pPr>
            <a:r>
              <a:rPr lang="en-US" sz="1200" b="1">
                <a:solidFill>
                  <a:schemeClr val="dk1"/>
                </a:solidFill>
                <a:latin typeface="Calibri"/>
                <a:ea typeface="Calibri"/>
                <a:cs typeface="Calibri"/>
                <a:sym typeface="Calibri"/>
              </a:rPr>
              <a:t>Keep moving.</a:t>
            </a:r>
            <a:r>
              <a:rPr lang="en-US" sz="1200">
                <a:solidFill>
                  <a:schemeClr val="dk1"/>
                </a:solidFill>
                <a:latin typeface="Calibri"/>
                <a:ea typeface="Calibri"/>
                <a:cs typeface="Calibri"/>
                <a:sym typeface="Calibri"/>
              </a:rPr>
              <a:t> Once you’ve said your piece, keep it moving. Harassers don’t deserve the pleasure of your company.</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u="sng">
              <a:solidFill>
                <a:schemeClr val="dk1"/>
              </a:solidFill>
              <a:latin typeface="Calibri"/>
              <a:ea typeface="Calibri"/>
              <a:cs typeface="Calibri"/>
              <a:sym typeface="Calibri"/>
            </a:endParaRPr>
          </a:p>
          <a:p>
            <a:pPr marL="0" lvl="0" indent="0" algn="l" rtl="0">
              <a:spcBef>
                <a:spcPts val="0"/>
              </a:spcBef>
              <a:spcAft>
                <a:spcPts val="0"/>
              </a:spcAft>
              <a:buNone/>
            </a:pPr>
            <a:r>
              <a:rPr lang="en-US" sz="1200" u="sng">
                <a:solidFill>
                  <a:schemeClr val="dk1"/>
                </a:solidFill>
                <a:latin typeface="Calibri"/>
                <a:ea typeface="Calibri"/>
                <a:cs typeface="Calibri"/>
                <a:sym typeface="Calibri"/>
              </a:rPr>
              <a:t>DELEGATE</a:t>
            </a:r>
            <a:r>
              <a:rPr lang="en-US" u="sng"/>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u="none" strike="noStrike">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This is when you seek outside assistance to intervene in the situation. For example, a bystander can seek help or assistance from the police, a public transport worker or another outside party on behalf of the target.</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Look for people to back you up when it’s time to intervene - Delegating is great because it can </a:t>
            </a:r>
            <a:r>
              <a:rPr lang="en-US" sz="1200" b="1">
                <a:solidFill>
                  <a:schemeClr val="dk1"/>
                </a:solidFill>
                <a:latin typeface="Calibri"/>
                <a:ea typeface="Calibri"/>
                <a:cs typeface="Calibri"/>
                <a:sym typeface="Calibri"/>
              </a:rPr>
              <a:t>create a shared sense of responsibility among community members.</a:t>
            </a: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u="sng">
                <a:solidFill>
                  <a:schemeClr val="dk1"/>
                </a:solidFill>
                <a:latin typeface="Calibri"/>
                <a:ea typeface="Calibri"/>
                <a:cs typeface="Calibri"/>
                <a:sym typeface="Calibri"/>
              </a:rPr>
              <a:t>DELAY</a:t>
            </a:r>
            <a:r>
              <a:rPr lang="en-US" u="sng"/>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u="none" strike="noStrike">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If the other Ds don't work for you or your situation or if you feel like you missed an opportunity to intervene, don't panic</a:t>
            </a:r>
            <a:r>
              <a:rPr lang="en-US" sz="1200" b="1">
                <a:solidFill>
                  <a:schemeClr val="dk1"/>
                </a:solidFill>
                <a:latin typeface="Calibri"/>
                <a:ea typeface="Calibri"/>
                <a:cs typeface="Calibri"/>
                <a:sym typeface="Calibri"/>
              </a:rPr>
              <a:t>. You can also use a delayed response, such as following up and asking if someone is okay after the fact. The important thing is to show your fellow students that you care and are there to support them.</a:t>
            </a: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u="none" strike="noStrike">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u="sng">
                <a:solidFill>
                  <a:schemeClr val="dk1"/>
                </a:solidFill>
                <a:latin typeface="Calibri"/>
                <a:ea typeface="Calibri"/>
                <a:cs typeface="Calibri"/>
                <a:sym typeface="Calibri"/>
              </a:rPr>
              <a:t>DISTRACT</a:t>
            </a:r>
            <a:r>
              <a:rPr lang="en-US" u="sng"/>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As a bystander can take an indirect approach to intervening. For example, if you notice someone being harassed, you can approach them to ask for directions or say ‘hello’ as if you know them, thus de-escalating that situation. T</a:t>
            </a:r>
            <a:r>
              <a:rPr lang="en-US" sz="1200" b="1">
                <a:solidFill>
                  <a:schemeClr val="dk1"/>
                </a:solidFill>
                <a:latin typeface="Calibri"/>
                <a:ea typeface="Calibri"/>
                <a:cs typeface="Calibri"/>
                <a:sym typeface="Calibri"/>
              </a:rPr>
              <a:t>he goal of distraction is to interrupt the harmful behaviour, not necessarily to confront</a:t>
            </a:r>
            <a:r>
              <a:rPr lang="en-US" sz="1200">
                <a:solidFill>
                  <a:schemeClr val="dk1"/>
                </a:solidFill>
                <a:latin typeface="Calibri"/>
                <a:ea typeface="Calibri"/>
                <a:cs typeface="Calibri"/>
                <a:sym typeface="Calibri"/>
              </a:rPr>
              <a:t> it. - this is best described using the video- non complimentary behaviour.</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68" name="Google Shape;26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Lizzy</a:t>
            </a: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Explain:</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Direct Action poses most risk: get trainees to identify these risks</a:t>
            </a:r>
            <a:endParaRPr/>
          </a:p>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Emphasise the importance of keeping safe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It is vital to remember that no person is ever to blame for sexual assault, rape or harassment other than the perpetrator - It is important that you way up your options and ensure whatever you decide to do doesn’t put you and/or the target in further danger</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00" name="Google Shape;30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Scenarios </a:t>
            </a:r>
            <a:r>
              <a:rPr lang="en-US" sz="1200" i="1">
                <a:solidFill>
                  <a:schemeClr val="dk1"/>
                </a:solidFill>
                <a:latin typeface="Calibri"/>
                <a:ea typeface="Calibri"/>
                <a:cs typeface="Calibri"/>
                <a:sym typeface="Calibri"/>
              </a:rPr>
              <a:t>(20 mins) slides 21-24</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Ask attendees to pair up. Go through each scenario and ask them to consider it in relation to the following questions:</a:t>
            </a:r>
            <a:r>
              <a:rPr lang="en-US"/>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a:t>
            </a:r>
            <a:r>
              <a:rPr lang="en-US" b="1"/>
              <a:t> </a:t>
            </a:r>
            <a:r>
              <a:rPr lang="en-US" sz="1200" b="1">
                <a:solidFill>
                  <a:schemeClr val="dk1"/>
                </a:solidFill>
                <a:latin typeface="Calibri"/>
                <a:ea typeface="Calibri"/>
                <a:cs typeface="Calibri"/>
                <a:sym typeface="Calibri"/>
              </a:rPr>
              <a:t> Would you feel comfortable intervening? If not, what prevents you from intervening here?</a:t>
            </a: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 What strategies could be used for this scenario?</a:t>
            </a: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How does the identity of the harasser/ target/ intervener change/complicate responding to this scenario?</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For each scenario – 2 mins on discussion in pairs and 3 mins on feedback.</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09" name="Google Shape;30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Scenarios </a:t>
            </a:r>
            <a:r>
              <a:rPr lang="en-US" sz="1200" i="1">
                <a:solidFill>
                  <a:schemeClr val="dk1"/>
                </a:solidFill>
                <a:latin typeface="Calibri"/>
                <a:ea typeface="Calibri"/>
                <a:cs typeface="Calibri"/>
                <a:sym typeface="Calibri"/>
              </a:rPr>
              <a:t>(20 mins) slides 21-24</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Ask attendees to pair up. Go through each scenario and ask them to consider it in relation to the following questions: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Would you feel comfortable intervening? If not, what prevents you from intervening here?</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What strategies could be used for this scenario?</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How does the identity of the harasser/ target/ intervener change/complicate responding to this scenario?</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For each scenario – 2 mins on discussion in pairs and 3 mins on feedback.</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19" name="Google Shape;319;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Scenarios </a:t>
            </a:r>
            <a:r>
              <a:rPr lang="en-US" sz="1200" i="1">
                <a:solidFill>
                  <a:schemeClr val="dk1"/>
                </a:solidFill>
                <a:latin typeface="Calibri"/>
                <a:ea typeface="Calibri"/>
                <a:cs typeface="Calibri"/>
                <a:sym typeface="Calibri"/>
              </a:rPr>
              <a:t>(20 mins) slides 21-24</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Ask attendees to pair up. Go through each scenario and ask them to consider it in relation to the following questions: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Would you feel comfortable intervening? If not, what prevents you from intervening here?</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What strategies could be used for this scenario?</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How does the identity of the harasser/ target/ intervener change/complicate responding to this scenario?</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For each scenario – 2 mins on discussion in pairs and 3 mins on feedback.</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28" name="Google Shape;32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Scenarios </a:t>
            </a:r>
            <a:r>
              <a:rPr lang="en-US" sz="1200" i="1">
                <a:solidFill>
                  <a:schemeClr val="dk1"/>
                </a:solidFill>
                <a:latin typeface="Calibri"/>
                <a:ea typeface="Calibri"/>
                <a:cs typeface="Calibri"/>
                <a:sym typeface="Calibri"/>
              </a:rPr>
              <a:t>(20 mins) slides 21-24</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Ask attendees to pair up. Go through each scenario and ask them to consider it in relation to the following questions: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Would you feel comfortable intervening? If not, what prevents you from intervening here?</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What strategies could be used for this scenario?</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How does the identity of the harasser/ target/ intervener change/complicate responding to this scenario?</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For each scenario – 2 mins on discussion in pairs and 3 mins on feedback.</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38" name="Google Shape;33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Powerpoint on bystander community page on Facebook</a:t>
            </a:r>
            <a:endParaRPr/>
          </a:p>
          <a:p>
            <a:pPr marL="0" lvl="0" indent="0" algn="l" rtl="0">
              <a:spcBef>
                <a:spcPts val="0"/>
              </a:spcBef>
              <a:spcAft>
                <a:spcPts val="0"/>
              </a:spcAft>
              <a:buNone/>
            </a:pPr>
            <a:endParaRPr/>
          </a:p>
        </p:txBody>
      </p:sp>
      <p:sp>
        <p:nvSpPr>
          <p:cNvPr id="346" name="Google Shape;34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This training is an opportunity for you to equip yourself with some skills which you can use to proactively engage with and challenge difficult behaviours as you see them.</a:t>
            </a:r>
            <a:r>
              <a:rPr lang="en-US"/>
              <a:t> </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Bystander intervention is a significant strategy in the prevention of sexual violence and other types of harassment, but it has its limitations.</a:t>
            </a:r>
            <a:r>
              <a:rPr lang="en-US"/>
              <a:t> </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This training will </a:t>
            </a:r>
            <a:r>
              <a:rPr lang="en-US" sz="1200" b="1">
                <a:solidFill>
                  <a:schemeClr val="dk1"/>
                </a:solidFill>
                <a:latin typeface="Calibri"/>
                <a:ea typeface="Calibri"/>
                <a:cs typeface="Calibri"/>
                <a:sym typeface="Calibri"/>
              </a:rPr>
              <a:t>not</a:t>
            </a:r>
            <a:r>
              <a:rPr lang="en-US" sz="1200">
                <a:solidFill>
                  <a:schemeClr val="dk1"/>
                </a:solidFill>
                <a:latin typeface="Calibri"/>
                <a:ea typeface="Calibri"/>
                <a:cs typeface="Calibri"/>
                <a:sym typeface="Calibri"/>
              </a:rPr>
              <a:t>: equip you with the skills to counsel people or give long-term support, nor will it prepare you to respond to first disclosures. – you aren’t trained to do that so you need to sign post on</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There are people within the collegiate university who are trained to support someone in this way, and later in this training we will explore what services you can signpost students to, and how you can lobby to make these services even better.</a:t>
            </a:r>
            <a:r>
              <a:rPr lang="en-US"/>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b="1"/>
              <a:t> Lizzy</a:t>
            </a:r>
            <a:endParaRPr/>
          </a:p>
        </p:txBody>
      </p:sp>
      <p:sp>
        <p:nvSpPr>
          <p:cNvPr id="115" name="Google Shape;11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Encourage attendees to think of their own ground rules for the group. Make sure the following are agreed on by the group before continuing: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Respect one another</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Confidentiality of the space </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Normalize leaving/taking breaks</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Calibri"/>
              <a:buChar char="-"/>
            </a:pPr>
            <a:r>
              <a:rPr lang="en-US" sz="1200">
                <a:solidFill>
                  <a:schemeClr val="dk1"/>
                </a:solidFill>
                <a:latin typeface="Calibri"/>
                <a:ea typeface="Calibri"/>
                <a:cs typeface="Calibri"/>
                <a:sym typeface="Calibri"/>
              </a:rPr>
              <a:t>Personal stories: if the students themselves have not decided on a ground rule with regards to personal stories, encourage them to consider how they want to approach this before continuing with the training. Take into account your own wellbeing and whether you feel capable of leading the session if it will include personal stories. If personal stories are to be allowed, please ensure the following caveat is given – that wherever possible, all names and references which may identify the person being spoken of are omitted from the account e.g. identifying features like college etc.</a:t>
            </a:r>
            <a:endParaRPr/>
          </a:p>
          <a:p>
            <a:pPr marL="0" lvl="0" indent="0" algn="l" rtl="0">
              <a:spcBef>
                <a:spcPts val="0"/>
              </a:spcBef>
              <a:spcAft>
                <a:spcPts val="0"/>
              </a:spcAft>
              <a:buNone/>
            </a:pPr>
            <a:endParaRPr/>
          </a:p>
        </p:txBody>
      </p:sp>
      <p:sp>
        <p:nvSpPr>
          <p:cNvPr id="124" name="Google Shape;12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Anyone can be the target of harassment, but harassment is more likely to be experienced by those from marginalised groups, such as the LGBTQ or BME communities.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US"/>
              <a:t>You can find the Harassment policy by searching Oxford University Harassment Policy</a:t>
            </a:r>
            <a:endParaRPr/>
          </a:p>
          <a:p>
            <a:pPr marL="0" lvl="0" indent="0" algn="l" rtl="0">
              <a:spcBef>
                <a:spcPts val="0"/>
              </a:spcBef>
              <a:spcAft>
                <a:spcPts val="0"/>
              </a:spcAft>
              <a:buNone/>
            </a:pPr>
            <a:r>
              <a:rPr lang="en-US"/>
              <a:t>Each college is recommended to take up the university policy but they don’t have to, find out if your college has taken up the most recent updates, if not, lobby for your common room for them to!</a:t>
            </a:r>
            <a:endParaRPr/>
          </a:p>
        </p:txBody>
      </p:sp>
      <p:sp>
        <p:nvSpPr>
          <p:cNvPr id="151" name="Google Shape;15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These are just limited examples and are not the be all and end all</a:t>
            </a:r>
            <a:endParaRPr/>
          </a:p>
        </p:txBody>
      </p:sp>
      <p:sp>
        <p:nvSpPr>
          <p:cNvPr id="160" name="Google Shape;16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Many people think that drugs/alcohol give people a free pass but that is not the case.</a:t>
            </a:r>
            <a:endParaRPr/>
          </a:p>
          <a:p>
            <a:pPr marL="0" lvl="0" indent="0" algn="l" rtl="0">
              <a:spcBef>
                <a:spcPts val="0"/>
              </a:spcBef>
              <a:spcAft>
                <a:spcPts val="0"/>
              </a:spcAft>
              <a:buNone/>
            </a:pPr>
            <a:r>
              <a:rPr lang="en-US"/>
              <a:t>Also harassment doesn’t have to have been rejected IE if someone is making sexually explicit comments the receiver does not have had to say they don’t want them to happen, this is good because many people targeted by harassment don’t feel comfortable confronting their harasser.- this is where you can come in as an effective bystander</a:t>
            </a:r>
            <a:endParaRPr/>
          </a:p>
          <a:p>
            <a:pPr marL="0" lvl="0" indent="0" algn="l" rtl="0">
              <a:spcBef>
                <a:spcPts val="0"/>
              </a:spcBef>
              <a:spcAft>
                <a:spcPts val="0"/>
              </a:spcAft>
              <a:buNone/>
            </a:pPr>
            <a:r>
              <a:rPr lang="en-US"/>
              <a:t>This is really important to emphasise as people seem to think free speech = hate speech</a:t>
            </a:r>
            <a:endParaRPr/>
          </a:p>
          <a:p>
            <a:pPr marL="0" lvl="0" indent="0" algn="l" rtl="0">
              <a:spcBef>
                <a:spcPts val="0"/>
              </a:spcBef>
              <a:spcAft>
                <a:spcPts val="0"/>
              </a:spcAft>
              <a:buNone/>
            </a:pPr>
            <a:r>
              <a:rPr lang="en-US"/>
              <a:t>Hate speech - </a:t>
            </a:r>
            <a:endParaRPr/>
          </a:p>
        </p:txBody>
      </p:sp>
      <p:sp>
        <p:nvSpPr>
          <p:cNvPr id="169" name="Google Shape;16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0.jpe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p:nvPr/>
        </p:nvSpPr>
        <p:spPr>
          <a:xfrm>
            <a:off x="-18772" y="0"/>
            <a:ext cx="4997668" cy="6986587"/>
          </a:xfrm>
          <a:prstGeom prst="rect">
            <a:avLst/>
          </a:prstGeom>
          <a:solidFill>
            <a:srgbClr val="184A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3"/>
          <p:cNvSpPr txBox="1">
            <a:spLocks noGrp="1"/>
          </p:cNvSpPr>
          <p:nvPr>
            <p:ph type="ctrTitle"/>
          </p:nvPr>
        </p:nvSpPr>
        <p:spPr>
          <a:xfrm>
            <a:off x="454533" y="1135183"/>
            <a:ext cx="4375185" cy="131433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600"/>
              <a:buFont typeface="Arial"/>
              <a:buNone/>
            </a:pPr>
            <a:r>
              <a:rPr lang="en-US" sz="3600" b="1">
                <a:solidFill>
                  <a:schemeClr val="lt1"/>
                </a:solidFill>
                <a:latin typeface="Arial"/>
                <a:ea typeface="Arial"/>
                <a:cs typeface="Arial"/>
                <a:sym typeface="Arial"/>
              </a:rPr>
              <a:t>Bystander Intervention </a:t>
            </a:r>
            <a:br>
              <a:rPr lang="en-US" sz="3600" b="1">
                <a:solidFill>
                  <a:schemeClr val="lt1"/>
                </a:solidFill>
                <a:latin typeface="Arial"/>
                <a:ea typeface="Arial"/>
                <a:cs typeface="Arial"/>
                <a:sym typeface="Arial"/>
              </a:rPr>
            </a:br>
            <a:r>
              <a:rPr lang="en-US" sz="3600" b="1">
                <a:solidFill>
                  <a:schemeClr val="lt1"/>
                </a:solidFill>
                <a:latin typeface="Arial"/>
                <a:ea typeface="Arial"/>
                <a:cs typeface="Arial"/>
                <a:sym typeface="Arial"/>
              </a:rPr>
              <a:t>Training </a:t>
            </a:r>
            <a:br>
              <a:rPr lang="en-US" sz="3600">
                <a:solidFill>
                  <a:schemeClr val="lt1"/>
                </a:solidFill>
                <a:latin typeface="Arial"/>
                <a:ea typeface="Arial"/>
                <a:cs typeface="Arial"/>
                <a:sym typeface="Arial"/>
              </a:rPr>
            </a:br>
            <a:endParaRPr sz="3600" b="1">
              <a:solidFill>
                <a:schemeClr val="lt1"/>
              </a:solidFill>
              <a:latin typeface="Arial"/>
              <a:ea typeface="Arial"/>
              <a:cs typeface="Arial"/>
              <a:sym typeface="Arial"/>
            </a:endParaRPr>
          </a:p>
        </p:txBody>
      </p:sp>
      <p:sp>
        <p:nvSpPr>
          <p:cNvPr id="92" name="Google Shape;92;p13"/>
          <p:cNvSpPr txBox="1"/>
          <p:nvPr/>
        </p:nvSpPr>
        <p:spPr>
          <a:xfrm>
            <a:off x="625691" y="2701722"/>
            <a:ext cx="266497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lt1"/>
              </a:solidFill>
              <a:latin typeface="Arial"/>
              <a:ea typeface="Arial"/>
              <a:cs typeface="Arial"/>
              <a:sym typeface="Arial"/>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a:p>
            <a:pPr marL="0" marR="0" lvl="0" indent="0" algn="l" rtl="0">
              <a:spcBef>
                <a:spcPts val="0"/>
              </a:spcBef>
              <a:spcAft>
                <a:spcPts val="0"/>
              </a:spcAft>
              <a:buNone/>
            </a:pPr>
            <a:endParaRPr sz="1200">
              <a:solidFill>
                <a:schemeClr val="lt1"/>
              </a:solidFill>
              <a:latin typeface="Arial"/>
              <a:ea typeface="Arial"/>
              <a:cs typeface="Arial"/>
              <a:sym typeface="Arial"/>
            </a:endParaRPr>
          </a:p>
        </p:txBody>
      </p:sp>
      <p:pic>
        <p:nvPicPr>
          <p:cNvPr id="93" name="Google Shape;93;p13"/>
          <p:cNvPicPr preferRelativeResize="0"/>
          <p:nvPr/>
        </p:nvPicPr>
        <p:blipFill rotWithShape="1">
          <a:blip r:embed="rId3">
            <a:alphaModFix/>
          </a:blip>
          <a:srcRect/>
          <a:stretch/>
        </p:blipFill>
        <p:spPr>
          <a:xfrm>
            <a:off x="529771" y="5923189"/>
            <a:ext cx="2743200" cy="1009650"/>
          </a:xfrm>
          <a:prstGeom prst="rect">
            <a:avLst/>
          </a:prstGeom>
          <a:noFill/>
          <a:ln>
            <a:noFill/>
          </a:ln>
        </p:spPr>
      </p:pic>
      <p:sp>
        <p:nvSpPr>
          <p:cNvPr id="94" name="Google Shape;94;p13"/>
          <p:cNvSpPr txBox="1"/>
          <p:nvPr/>
        </p:nvSpPr>
        <p:spPr>
          <a:xfrm>
            <a:off x="526730" y="3490442"/>
            <a:ext cx="4000952" cy="830997"/>
          </a:xfrm>
          <a:prstGeom prst="rect">
            <a:avLst/>
          </a:prstGeom>
          <a:noFill/>
          <a:ln>
            <a:noFill/>
          </a:ln>
        </p:spPr>
        <p:txBody>
          <a:bodyPr spcFirstLastPara="1" wrap="square" lIns="91425" tIns="45700" rIns="91425" bIns="45700" anchor="t" anchorCtr="0">
            <a:spAutoFit/>
          </a:bodyPr>
          <a:lstStyle/>
          <a:p>
            <a:r>
              <a:rPr lang="en-US" sz="1800" b="1" dirty="0">
                <a:solidFill>
                  <a:schemeClr val="lt1"/>
                </a:solidFill>
              </a:rPr>
              <a:t>Rosalie Chapman</a:t>
            </a:r>
            <a:endParaRPr dirty="0">
              <a:solidFill>
                <a:schemeClr val="lt1"/>
              </a:solidFill>
            </a:endParaRPr>
          </a:p>
          <a:p>
            <a:pPr marL="0" marR="0" lvl="0" indent="0" algn="l" rtl="0">
              <a:spcBef>
                <a:spcPts val="0"/>
              </a:spcBef>
              <a:spcAft>
                <a:spcPts val="0"/>
              </a:spcAft>
              <a:buNone/>
            </a:pPr>
            <a:r>
              <a:rPr lang="en-US" sz="1800" dirty="0">
                <a:solidFill>
                  <a:schemeClr val="lt1"/>
                </a:solidFill>
                <a:latin typeface="Arial"/>
                <a:ea typeface="Arial"/>
                <a:cs typeface="Arial"/>
                <a:sym typeface="Arial"/>
              </a:rPr>
              <a:t>VP Welfare </a:t>
            </a:r>
            <a:endParaRPr dirty="0">
              <a:solidFill>
                <a:schemeClr val="lt1"/>
              </a:solidFill>
            </a:endParaRPr>
          </a:p>
          <a:p>
            <a:pPr marL="0" marR="0" lvl="0" indent="0" algn="l" rtl="0">
              <a:spcBef>
                <a:spcPts val="0"/>
              </a:spcBef>
              <a:spcAft>
                <a:spcPts val="0"/>
              </a:spcAft>
              <a:buNone/>
            </a:pPr>
            <a:r>
              <a:rPr lang="en-US" sz="1200" dirty="0">
                <a:solidFill>
                  <a:schemeClr val="lt1"/>
                </a:solidFill>
                <a:latin typeface="Arial"/>
                <a:ea typeface="Arial"/>
                <a:cs typeface="Arial"/>
                <a:sym typeface="Arial"/>
              </a:rPr>
              <a:t>She/her</a:t>
            </a:r>
            <a:endParaRPr dirty="0">
              <a:solidFill>
                <a:schemeClr val="lt1"/>
              </a:solidFill>
            </a:endParaRPr>
          </a:p>
        </p:txBody>
      </p:sp>
      <p:sp>
        <p:nvSpPr>
          <p:cNvPr id="95" name="Google Shape;95;p13"/>
          <p:cNvSpPr txBox="1"/>
          <p:nvPr/>
        </p:nvSpPr>
        <p:spPr>
          <a:xfrm>
            <a:off x="526730" y="4475104"/>
            <a:ext cx="4000952"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lt1"/>
                </a:solidFill>
                <a:latin typeface="Arial"/>
                <a:ea typeface="Arial"/>
                <a:cs typeface="Arial"/>
                <a:sym typeface="Arial"/>
              </a:rPr>
              <a:t>Daisy O'Connor</a:t>
            </a:r>
            <a:endParaRPr dirty="0">
              <a:solidFill>
                <a:schemeClr val="lt1"/>
              </a:solidFill>
            </a:endParaRPr>
          </a:p>
          <a:p>
            <a:r>
              <a:rPr lang="en-US" sz="1600" dirty="0">
                <a:solidFill>
                  <a:schemeClr val="lt1"/>
                </a:solidFill>
                <a:latin typeface="Arial"/>
                <a:ea typeface="Arial"/>
                <a:cs typeface="Arial"/>
                <a:sym typeface="Arial"/>
              </a:rPr>
              <a:t>Student Engagement </a:t>
            </a:r>
            <a:r>
              <a:rPr lang="en-US" sz="1600" dirty="0">
                <a:solidFill>
                  <a:schemeClr val="lt1"/>
                </a:solidFill>
              </a:rPr>
              <a:t>Democracy &amp; Communities Manager</a:t>
            </a:r>
            <a:endParaRPr dirty="0">
              <a:solidFill>
                <a:schemeClr val="lt1"/>
              </a:solidFill>
            </a:endParaRPr>
          </a:p>
          <a:p>
            <a:pPr marL="0" marR="0" lvl="0" indent="0" algn="l" rtl="0">
              <a:spcBef>
                <a:spcPts val="0"/>
              </a:spcBef>
              <a:spcAft>
                <a:spcPts val="0"/>
              </a:spcAft>
              <a:buNone/>
            </a:pPr>
            <a:r>
              <a:rPr lang="en-US" sz="1200" dirty="0">
                <a:solidFill>
                  <a:schemeClr val="lt1"/>
                </a:solidFill>
                <a:latin typeface="Arial"/>
                <a:ea typeface="Arial"/>
                <a:cs typeface="Arial"/>
                <a:sym typeface="Arial"/>
              </a:rPr>
              <a:t>She/her</a:t>
            </a:r>
            <a:endParaRPr dirty="0">
              <a:solidFill>
                <a:schemeClr val="lt1"/>
              </a:solidFill>
            </a:endParaRPr>
          </a:p>
        </p:txBody>
      </p:sp>
      <p:sp>
        <p:nvSpPr>
          <p:cNvPr id="2" name="Google Shape;94;p13">
            <a:extLst>
              <a:ext uri="{FF2B5EF4-FFF2-40B4-BE49-F238E27FC236}">
                <a16:creationId xmlns:a16="http://schemas.microsoft.com/office/drawing/2014/main" id="{F7FFC51B-EC74-94FE-A82F-A0239E3BB8BA}"/>
              </a:ext>
            </a:extLst>
          </p:cNvPr>
          <p:cNvSpPr txBox="1"/>
          <p:nvPr/>
        </p:nvSpPr>
        <p:spPr>
          <a:xfrm>
            <a:off x="570273" y="2597813"/>
            <a:ext cx="4000952" cy="830997"/>
          </a:xfrm>
          <a:prstGeom prst="rect">
            <a:avLst/>
          </a:prstGeom>
          <a:noFill/>
          <a:ln>
            <a:noFill/>
          </a:ln>
        </p:spPr>
        <p:txBody>
          <a:bodyPr spcFirstLastPara="1" wrap="square" lIns="91425" tIns="45700" rIns="91425" bIns="45700" anchor="t" anchorCtr="0">
            <a:spAutoFit/>
          </a:bodyPr>
          <a:lstStyle/>
          <a:p>
            <a:r>
              <a:rPr lang="en-US" sz="1800" b="1" dirty="0">
                <a:solidFill>
                  <a:schemeClr val="lt1"/>
                </a:solidFill>
              </a:rPr>
              <a:t>Kennedy Aliu</a:t>
            </a:r>
            <a:endParaRPr dirty="0">
              <a:solidFill>
                <a:schemeClr val="lt1"/>
              </a:solidFill>
            </a:endParaRPr>
          </a:p>
          <a:p>
            <a:pPr marL="0" marR="0" lvl="0" indent="0" algn="l" rtl="0">
              <a:spcBef>
                <a:spcPts val="0"/>
              </a:spcBef>
              <a:spcAft>
                <a:spcPts val="0"/>
              </a:spcAft>
              <a:buNone/>
            </a:pPr>
            <a:r>
              <a:rPr lang="en-US" sz="1800" dirty="0">
                <a:solidFill>
                  <a:schemeClr val="lt1"/>
                </a:solidFill>
                <a:latin typeface="Arial"/>
                <a:ea typeface="Arial"/>
                <a:cs typeface="Arial"/>
                <a:sym typeface="Arial"/>
              </a:rPr>
              <a:t>VP </a:t>
            </a:r>
            <a:r>
              <a:rPr lang="en-US" sz="1800" dirty="0">
                <a:solidFill>
                  <a:schemeClr val="lt1"/>
                </a:solidFill>
              </a:rPr>
              <a:t>Liberation</a:t>
            </a:r>
            <a:endParaRPr dirty="0">
              <a:solidFill>
                <a:schemeClr val="lt1"/>
              </a:solidFill>
            </a:endParaRPr>
          </a:p>
          <a:p>
            <a:pPr marL="0" marR="0" lvl="0" indent="0" algn="l" rtl="0">
              <a:spcBef>
                <a:spcPts val="0"/>
              </a:spcBef>
              <a:spcAft>
                <a:spcPts val="0"/>
              </a:spcAft>
              <a:buNone/>
            </a:pPr>
            <a:r>
              <a:rPr lang="en-US" sz="1200">
                <a:solidFill>
                  <a:schemeClr val="lt1"/>
                </a:solidFill>
              </a:rPr>
              <a:t>He/him</a:t>
            </a:r>
            <a:endParaRPr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6E8E9"/>
        </a:solidFill>
        <a:effectLst/>
      </p:bgPr>
    </p:bg>
    <p:spTree>
      <p:nvGrpSpPr>
        <p:cNvPr id="1" name="Shape 178"/>
        <p:cNvGrpSpPr/>
        <p:nvPr/>
      </p:nvGrpSpPr>
      <p:grpSpPr>
        <a:xfrm>
          <a:off x="0" y="0"/>
          <a:ext cx="0" cy="0"/>
          <a:chOff x="0" y="0"/>
          <a:chExt cx="0" cy="0"/>
        </a:xfrm>
      </p:grpSpPr>
      <p:sp>
        <p:nvSpPr>
          <p:cNvPr id="179" name="Google Shape;179;p22"/>
          <p:cNvSpPr txBox="1">
            <a:spLocks noGrp="1"/>
          </p:cNvSpPr>
          <p:nvPr>
            <p:ph type="body" idx="1"/>
          </p:nvPr>
        </p:nvSpPr>
        <p:spPr>
          <a:xfrm>
            <a:off x="759124" y="4590690"/>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400"/>
              <a:t>Prompts: </a:t>
            </a:r>
            <a:endParaRPr/>
          </a:p>
          <a:p>
            <a:pPr marL="0" lvl="0" indent="0" algn="l" rtl="0">
              <a:spcBef>
                <a:spcPts val="480"/>
              </a:spcBef>
              <a:spcAft>
                <a:spcPts val="0"/>
              </a:spcAft>
              <a:buClr>
                <a:schemeClr val="dk1"/>
              </a:buClr>
              <a:buSzPts val="2400"/>
              <a:buNone/>
            </a:pPr>
            <a:r>
              <a:rPr lang="en-US" sz="2400"/>
              <a:t>Is there anything on the list of examples which surprised you? </a:t>
            </a:r>
            <a:endParaRPr/>
          </a:p>
          <a:p>
            <a:pPr marL="0" lvl="0" indent="0" algn="l" rtl="0">
              <a:spcBef>
                <a:spcPts val="480"/>
              </a:spcBef>
              <a:spcAft>
                <a:spcPts val="0"/>
              </a:spcAft>
              <a:buClr>
                <a:schemeClr val="dk1"/>
              </a:buClr>
              <a:buSzPts val="2400"/>
              <a:buNone/>
            </a:pPr>
            <a:r>
              <a:rPr lang="en-US" sz="2400"/>
              <a:t>Where are the grey areas when it comes to harassment? </a:t>
            </a:r>
            <a:endParaRPr/>
          </a:p>
          <a:p>
            <a:pPr marL="342900" lvl="0" indent="-139700" algn="l" rtl="0">
              <a:spcBef>
                <a:spcPts val="640"/>
              </a:spcBef>
              <a:spcAft>
                <a:spcPts val="0"/>
              </a:spcAft>
              <a:buClr>
                <a:schemeClr val="dk1"/>
              </a:buClr>
              <a:buSzPts val="3200"/>
              <a:buNone/>
            </a:pPr>
            <a:endParaRPr/>
          </a:p>
        </p:txBody>
      </p:sp>
      <p:sp>
        <p:nvSpPr>
          <p:cNvPr id="180" name="Google Shape;180;p22"/>
          <p:cNvSpPr txBox="1"/>
          <p:nvPr/>
        </p:nvSpPr>
        <p:spPr>
          <a:xfrm>
            <a:off x="679741" y="2793312"/>
            <a:ext cx="8388657" cy="808426"/>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3600"/>
              <a:buFont typeface="Arial"/>
              <a:buNone/>
            </a:pPr>
            <a:r>
              <a:rPr lang="en-US" sz="3600" b="1">
                <a:solidFill>
                  <a:schemeClr val="dk1"/>
                </a:solidFill>
                <a:latin typeface="Arial"/>
                <a:ea typeface="Arial"/>
                <a:cs typeface="Arial"/>
                <a:sym typeface="Arial"/>
              </a:rPr>
              <a:t>Discussion: What Is Harassment?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p:nvPr/>
        </p:nvSpPr>
        <p:spPr>
          <a:xfrm>
            <a:off x="0" y="0"/>
            <a:ext cx="9144000" cy="6976153"/>
          </a:xfrm>
          <a:prstGeom prst="rect">
            <a:avLst/>
          </a:prstGeom>
          <a:solidFill>
            <a:srgbClr val="184A39"/>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lt1"/>
              </a:solidFill>
              <a:latin typeface="Arial"/>
              <a:ea typeface="Arial"/>
              <a:cs typeface="Arial"/>
              <a:sym typeface="Arial"/>
            </a:endParaRPr>
          </a:p>
        </p:txBody>
      </p:sp>
      <p:sp>
        <p:nvSpPr>
          <p:cNvPr id="187" name="Google Shape;187;p23"/>
          <p:cNvSpPr txBox="1"/>
          <p:nvPr/>
        </p:nvSpPr>
        <p:spPr>
          <a:xfrm>
            <a:off x="3598668" y="3171042"/>
            <a:ext cx="32289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Allyship</a:t>
            </a:r>
            <a:endParaRPr/>
          </a:p>
        </p:txBody>
      </p:sp>
      <p:pic>
        <p:nvPicPr>
          <p:cNvPr id="188" name="Google Shape;188;p23"/>
          <p:cNvPicPr preferRelativeResize="0"/>
          <p:nvPr/>
        </p:nvPicPr>
        <p:blipFill rotWithShape="1">
          <a:blip r:embed="rId3">
            <a:alphaModFix/>
          </a:blip>
          <a:srcRect/>
          <a:stretch/>
        </p:blipFill>
        <p:spPr>
          <a:xfrm>
            <a:off x="6070600" y="295275"/>
            <a:ext cx="2743200" cy="1009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6E8E9"/>
        </a:solidFill>
        <a:effectLst/>
      </p:bgPr>
    </p:bg>
    <p:spTree>
      <p:nvGrpSpPr>
        <p:cNvPr id="1" name="Shape 193"/>
        <p:cNvGrpSpPr/>
        <p:nvPr/>
      </p:nvGrpSpPr>
      <p:grpSpPr>
        <a:xfrm>
          <a:off x="0" y="0"/>
          <a:ext cx="0" cy="0"/>
          <a:chOff x="0" y="0"/>
          <a:chExt cx="0" cy="0"/>
        </a:xfrm>
      </p:grpSpPr>
      <p:sp>
        <p:nvSpPr>
          <p:cNvPr id="194" name="Google Shape;194;p24"/>
          <p:cNvSpPr txBox="1">
            <a:spLocks noGrp="1"/>
          </p:cNvSpPr>
          <p:nvPr>
            <p:ph type="body" idx="1"/>
          </p:nvPr>
        </p:nvSpPr>
        <p:spPr>
          <a:xfrm>
            <a:off x="759124" y="4590690"/>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2400"/>
              <a:buNone/>
            </a:pPr>
            <a:r>
              <a:rPr lang="en-US" sz="2400"/>
              <a:t>Prompts: </a:t>
            </a:r>
            <a:endParaRPr/>
          </a:p>
          <a:p>
            <a:pPr marL="0" lvl="0" indent="0" algn="l" rtl="0">
              <a:spcBef>
                <a:spcPts val="480"/>
              </a:spcBef>
              <a:spcAft>
                <a:spcPts val="0"/>
              </a:spcAft>
              <a:buClr>
                <a:schemeClr val="dk1"/>
              </a:buClr>
              <a:buSzPts val="2400"/>
              <a:buNone/>
            </a:pPr>
            <a:r>
              <a:rPr lang="en-US" sz="2400"/>
              <a:t>Where have you heard about Allyship before? </a:t>
            </a:r>
            <a:endParaRPr/>
          </a:p>
          <a:p>
            <a:pPr marL="0" lvl="0" indent="0" algn="l" rtl="0">
              <a:spcBef>
                <a:spcPts val="480"/>
              </a:spcBef>
              <a:spcAft>
                <a:spcPts val="0"/>
              </a:spcAft>
              <a:buClr>
                <a:schemeClr val="dk1"/>
              </a:buClr>
              <a:buSzPts val="2400"/>
              <a:buNone/>
            </a:pPr>
            <a:r>
              <a:rPr lang="en-US" sz="2400"/>
              <a:t>What do you think is good allyship? </a:t>
            </a:r>
            <a:endParaRPr/>
          </a:p>
          <a:p>
            <a:pPr marL="342900" lvl="0" indent="-139700" algn="l" rtl="0">
              <a:spcBef>
                <a:spcPts val="640"/>
              </a:spcBef>
              <a:spcAft>
                <a:spcPts val="0"/>
              </a:spcAft>
              <a:buClr>
                <a:schemeClr val="dk1"/>
              </a:buClr>
              <a:buSzPts val="3200"/>
              <a:buNone/>
            </a:pPr>
            <a:endParaRPr/>
          </a:p>
        </p:txBody>
      </p:sp>
      <p:sp>
        <p:nvSpPr>
          <p:cNvPr id="195" name="Google Shape;195;p24"/>
          <p:cNvSpPr txBox="1"/>
          <p:nvPr/>
        </p:nvSpPr>
        <p:spPr>
          <a:xfrm>
            <a:off x="679741" y="2793312"/>
            <a:ext cx="8388657" cy="808426"/>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dk1"/>
              </a:buClr>
              <a:buSzPts val="3600"/>
              <a:buFont typeface="Arial"/>
              <a:buNone/>
            </a:pPr>
            <a:r>
              <a:rPr lang="en-US" sz="3600" b="1">
                <a:solidFill>
                  <a:schemeClr val="dk1"/>
                </a:solidFill>
                <a:latin typeface="Arial"/>
                <a:ea typeface="Arial"/>
                <a:cs typeface="Arial"/>
                <a:sym typeface="Arial"/>
              </a:rPr>
              <a:t>Discussion: What Is Allyship?</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5"/>
          <p:cNvSpPr/>
          <p:nvPr/>
        </p:nvSpPr>
        <p:spPr>
          <a:xfrm>
            <a:off x="0" y="-59077"/>
            <a:ext cx="9144000" cy="6976153"/>
          </a:xfrm>
          <a:prstGeom prst="rect">
            <a:avLst/>
          </a:prstGeom>
          <a:solidFill>
            <a:srgbClr val="184A39"/>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lt1"/>
              </a:solidFill>
              <a:latin typeface="Arial"/>
              <a:ea typeface="Arial"/>
              <a:cs typeface="Arial"/>
              <a:sym typeface="Arial"/>
            </a:endParaRPr>
          </a:p>
        </p:txBody>
      </p:sp>
      <p:sp>
        <p:nvSpPr>
          <p:cNvPr id="202" name="Google Shape;202;p25"/>
          <p:cNvSpPr txBox="1"/>
          <p:nvPr/>
        </p:nvSpPr>
        <p:spPr>
          <a:xfrm>
            <a:off x="1022737" y="800100"/>
            <a:ext cx="516230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What is Allyship?</a:t>
            </a:r>
            <a:endParaRPr/>
          </a:p>
        </p:txBody>
      </p:sp>
      <p:sp>
        <p:nvSpPr>
          <p:cNvPr id="203" name="Google Shape;203;p25"/>
          <p:cNvSpPr txBox="1"/>
          <p:nvPr/>
        </p:nvSpPr>
        <p:spPr>
          <a:xfrm>
            <a:off x="1022737" y="1815529"/>
            <a:ext cx="5162306" cy="2862322"/>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lt1"/>
              </a:buClr>
              <a:buSzPts val="3600"/>
              <a:buFont typeface="Arial"/>
              <a:buChar char="•"/>
            </a:pPr>
            <a:r>
              <a:rPr lang="en-US" sz="3600" b="1">
                <a:solidFill>
                  <a:schemeClr val="lt1"/>
                </a:solidFill>
                <a:latin typeface="Arial"/>
                <a:ea typeface="Arial"/>
                <a:cs typeface="Arial"/>
                <a:sym typeface="Arial"/>
              </a:rPr>
              <a:t>Solidarity</a:t>
            </a:r>
            <a:endParaRPr/>
          </a:p>
          <a:p>
            <a:pPr marL="571500" marR="0" lvl="0" indent="-342900" algn="l" rtl="0">
              <a:spcBef>
                <a:spcPts val="0"/>
              </a:spcBef>
              <a:spcAft>
                <a:spcPts val="0"/>
              </a:spcAft>
              <a:buClr>
                <a:schemeClr val="dk1"/>
              </a:buClr>
              <a:buSzPts val="3600"/>
              <a:buFont typeface="Arial"/>
              <a:buNone/>
            </a:pPr>
            <a:endParaRPr sz="3600" b="1">
              <a:solidFill>
                <a:schemeClr val="lt1"/>
              </a:solidFill>
              <a:latin typeface="Arial"/>
              <a:ea typeface="Arial"/>
              <a:cs typeface="Arial"/>
              <a:sym typeface="Arial"/>
            </a:endParaRPr>
          </a:p>
          <a:p>
            <a:pPr marL="571500" marR="0" lvl="0" indent="-571500" algn="l" rtl="0">
              <a:spcBef>
                <a:spcPts val="0"/>
              </a:spcBef>
              <a:spcAft>
                <a:spcPts val="0"/>
              </a:spcAft>
              <a:buClr>
                <a:schemeClr val="lt1"/>
              </a:buClr>
              <a:buSzPts val="3600"/>
              <a:buFont typeface="Arial"/>
              <a:buChar char="•"/>
            </a:pPr>
            <a:r>
              <a:rPr lang="en-US" sz="3600" b="1">
                <a:solidFill>
                  <a:schemeClr val="lt1"/>
                </a:solidFill>
                <a:latin typeface="Arial"/>
                <a:ea typeface="Arial"/>
                <a:cs typeface="Arial"/>
                <a:sym typeface="Arial"/>
              </a:rPr>
              <a:t>Autonomy</a:t>
            </a:r>
            <a:endParaRPr/>
          </a:p>
          <a:p>
            <a:pPr marL="571500" marR="0" lvl="0" indent="-342900" algn="l" rtl="0">
              <a:spcBef>
                <a:spcPts val="0"/>
              </a:spcBef>
              <a:spcAft>
                <a:spcPts val="0"/>
              </a:spcAft>
              <a:buClr>
                <a:schemeClr val="dk1"/>
              </a:buClr>
              <a:buSzPts val="3600"/>
              <a:buFont typeface="Arial"/>
              <a:buNone/>
            </a:pPr>
            <a:endParaRPr sz="3600" b="1">
              <a:solidFill>
                <a:schemeClr val="lt1"/>
              </a:solidFill>
              <a:latin typeface="Arial"/>
              <a:ea typeface="Arial"/>
              <a:cs typeface="Arial"/>
              <a:sym typeface="Arial"/>
            </a:endParaRPr>
          </a:p>
          <a:p>
            <a:pPr marL="571500" marR="0" lvl="0" indent="-571500" algn="l" rtl="0">
              <a:spcBef>
                <a:spcPts val="0"/>
              </a:spcBef>
              <a:spcAft>
                <a:spcPts val="0"/>
              </a:spcAft>
              <a:buClr>
                <a:schemeClr val="lt1"/>
              </a:buClr>
              <a:buSzPts val="3600"/>
              <a:buFont typeface="Arial"/>
              <a:buChar char="•"/>
            </a:pPr>
            <a:r>
              <a:rPr lang="en-US" sz="3600" b="1">
                <a:solidFill>
                  <a:schemeClr val="lt1"/>
                </a:solidFill>
                <a:latin typeface="Arial"/>
                <a:ea typeface="Arial"/>
                <a:cs typeface="Arial"/>
                <a:sym typeface="Arial"/>
              </a:rPr>
              <a:t>Reflective</a:t>
            </a:r>
            <a:endParaRPr/>
          </a:p>
        </p:txBody>
      </p:sp>
      <p:pic>
        <p:nvPicPr>
          <p:cNvPr id="204" name="Google Shape;204;p25"/>
          <p:cNvPicPr preferRelativeResize="0"/>
          <p:nvPr/>
        </p:nvPicPr>
        <p:blipFill rotWithShape="1">
          <a:blip r:embed="rId3">
            <a:alphaModFix/>
          </a:blip>
          <a:srcRect/>
          <a:stretch/>
        </p:blipFill>
        <p:spPr>
          <a:xfrm>
            <a:off x="5880100" y="219075"/>
            <a:ext cx="2743200" cy="1009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6"/>
          <p:cNvSpPr/>
          <p:nvPr/>
        </p:nvSpPr>
        <p:spPr>
          <a:xfrm>
            <a:off x="0" y="-59077"/>
            <a:ext cx="9144000" cy="6976153"/>
          </a:xfrm>
          <a:prstGeom prst="rect">
            <a:avLst/>
          </a:prstGeom>
          <a:solidFill>
            <a:srgbClr val="184A39"/>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lt1"/>
              </a:solidFill>
              <a:latin typeface="Arial"/>
              <a:ea typeface="Arial"/>
              <a:cs typeface="Arial"/>
              <a:sym typeface="Arial"/>
            </a:endParaRPr>
          </a:p>
        </p:txBody>
      </p:sp>
      <p:sp>
        <p:nvSpPr>
          <p:cNvPr id="211" name="Google Shape;211;p26"/>
          <p:cNvSpPr txBox="1"/>
          <p:nvPr/>
        </p:nvSpPr>
        <p:spPr>
          <a:xfrm>
            <a:off x="1022737" y="800100"/>
            <a:ext cx="516230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What is not Allyship?</a:t>
            </a:r>
            <a:endParaRPr/>
          </a:p>
        </p:txBody>
      </p:sp>
      <p:sp>
        <p:nvSpPr>
          <p:cNvPr id="212" name="Google Shape;212;p26"/>
          <p:cNvSpPr txBox="1"/>
          <p:nvPr/>
        </p:nvSpPr>
        <p:spPr>
          <a:xfrm>
            <a:off x="1022736" y="1815529"/>
            <a:ext cx="7052751" cy="2862322"/>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lt1"/>
              </a:buClr>
              <a:buSzPts val="3600"/>
              <a:buFont typeface="Arial"/>
              <a:buChar char="•"/>
            </a:pPr>
            <a:r>
              <a:rPr lang="en-US" sz="3600" b="1">
                <a:solidFill>
                  <a:schemeClr val="lt1"/>
                </a:solidFill>
                <a:latin typeface="Arial"/>
                <a:ea typeface="Arial"/>
                <a:cs typeface="Arial"/>
                <a:sym typeface="Arial"/>
              </a:rPr>
              <a:t>An Identity</a:t>
            </a:r>
            <a:endParaRPr/>
          </a:p>
          <a:p>
            <a:pPr marL="571500" marR="0" lvl="0" indent="-342900" algn="l" rtl="0">
              <a:spcBef>
                <a:spcPts val="0"/>
              </a:spcBef>
              <a:spcAft>
                <a:spcPts val="0"/>
              </a:spcAft>
              <a:buClr>
                <a:schemeClr val="dk1"/>
              </a:buClr>
              <a:buSzPts val="3600"/>
              <a:buFont typeface="Arial"/>
              <a:buNone/>
            </a:pPr>
            <a:endParaRPr sz="3600" b="1">
              <a:solidFill>
                <a:schemeClr val="lt1"/>
              </a:solidFill>
              <a:latin typeface="Arial"/>
              <a:ea typeface="Arial"/>
              <a:cs typeface="Arial"/>
              <a:sym typeface="Arial"/>
            </a:endParaRPr>
          </a:p>
          <a:p>
            <a:pPr marL="571500" marR="0" lvl="0" indent="-571500" algn="l" rtl="0">
              <a:spcBef>
                <a:spcPts val="0"/>
              </a:spcBef>
              <a:spcAft>
                <a:spcPts val="0"/>
              </a:spcAft>
              <a:buClr>
                <a:schemeClr val="lt1"/>
              </a:buClr>
              <a:buSzPts val="3600"/>
              <a:buFont typeface="Arial"/>
              <a:buChar char="•"/>
            </a:pPr>
            <a:r>
              <a:rPr lang="en-US" sz="3600" b="1">
                <a:solidFill>
                  <a:schemeClr val="lt1"/>
                </a:solidFill>
                <a:latin typeface="Arial"/>
                <a:ea typeface="Arial"/>
                <a:cs typeface="Arial"/>
                <a:sym typeface="Arial"/>
              </a:rPr>
              <a:t>Self-defined</a:t>
            </a:r>
            <a:endParaRPr/>
          </a:p>
          <a:p>
            <a:pPr marL="571500" marR="0" lvl="0" indent="-342900" algn="l" rtl="0">
              <a:spcBef>
                <a:spcPts val="0"/>
              </a:spcBef>
              <a:spcAft>
                <a:spcPts val="0"/>
              </a:spcAft>
              <a:buClr>
                <a:schemeClr val="dk1"/>
              </a:buClr>
              <a:buSzPts val="3600"/>
              <a:buFont typeface="Arial"/>
              <a:buNone/>
            </a:pPr>
            <a:endParaRPr sz="3600" b="1">
              <a:solidFill>
                <a:schemeClr val="lt1"/>
              </a:solidFill>
              <a:latin typeface="Arial"/>
              <a:ea typeface="Arial"/>
              <a:cs typeface="Arial"/>
              <a:sym typeface="Arial"/>
            </a:endParaRPr>
          </a:p>
          <a:p>
            <a:pPr marL="571500" marR="0" lvl="0" indent="-571500" algn="l" rtl="0">
              <a:spcBef>
                <a:spcPts val="0"/>
              </a:spcBef>
              <a:spcAft>
                <a:spcPts val="0"/>
              </a:spcAft>
              <a:buClr>
                <a:schemeClr val="lt1"/>
              </a:buClr>
              <a:buSzPts val="3600"/>
              <a:buFont typeface="Arial"/>
              <a:buChar char="•"/>
            </a:pPr>
            <a:r>
              <a:rPr lang="en-US" sz="3600" b="1">
                <a:solidFill>
                  <a:schemeClr val="lt1"/>
                </a:solidFill>
                <a:latin typeface="Arial"/>
                <a:ea typeface="Arial"/>
                <a:cs typeface="Arial"/>
                <a:sym typeface="Arial"/>
              </a:rPr>
              <a:t>Not about being perfect</a:t>
            </a:r>
            <a:endParaRPr/>
          </a:p>
        </p:txBody>
      </p:sp>
      <p:pic>
        <p:nvPicPr>
          <p:cNvPr id="213" name="Google Shape;213;p26"/>
          <p:cNvPicPr preferRelativeResize="0"/>
          <p:nvPr/>
        </p:nvPicPr>
        <p:blipFill rotWithShape="1">
          <a:blip r:embed="rId3">
            <a:alphaModFix/>
          </a:blip>
          <a:srcRect/>
          <a:stretch/>
        </p:blipFill>
        <p:spPr>
          <a:xfrm>
            <a:off x="6108700" y="295275"/>
            <a:ext cx="2743200" cy="1009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84A39"/>
        </a:solidFill>
        <a:effectLst/>
      </p:bgPr>
    </p:bg>
    <p:spTree>
      <p:nvGrpSpPr>
        <p:cNvPr id="1" name="Shape 218"/>
        <p:cNvGrpSpPr/>
        <p:nvPr/>
      </p:nvGrpSpPr>
      <p:grpSpPr>
        <a:xfrm>
          <a:off x="0" y="0"/>
          <a:ext cx="0" cy="0"/>
          <a:chOff x="0" y="0"/>
          <a:chExt cx="0" cy="0"/>
        </a:xfrm>
      </p:grpSpPr>
      <p:sp>
        <p:nvSpPr>
          <p:cNvPr id="219" name="Google Shape;219;p27"/>
          <p:cNvSpPr txBox="1">
            <a:spLocks noGrp="1"/>
          </p:cNvSpPr>
          <p:nvPr>
            <p:ph type="body" idx="1"/>
          </p:nvPr>
        </p:nvSpPr>
        <p:spPr>
          <a:xfrm>
            <a:off x="919420" y="2341968"/>
            <a:ext cx="8204952" cy="244392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600"/>
              <a:buNone/>
            </a:pPr>
            <a:endParaRPr sz="1600">
              <a:solidFill>
                <a:srgbClr val="FFFFFF"/>
              </a:solidFill>
              <a:latin typeface="Arial"/>
              <a:ea typeface="Arial"/>
              <a:cs typeface="Arial"/>
              <a:sym typeface="Arial"/>
            </a:endParaRPr>
          </a:p>
          <a:p>
            <a:pPr marL="0" lvl="0" indent="0" algn="l" rtl="0">
              <a:spcBef>
                <a:spcPts val="0"/>
              </a:spcBef>
              <a:spcAft>
                <a:spcPts val="0"/>
              </a:spcAft>
              <a:buClr>
                <a:schemeClr val="dk1"/>
              </a:buClr>
              <a:buSzPts val="1600"/>
              <a:buNone/>
            </a:pPr>
            <a:endParaRPr sz="1600">
              <a:solidFill>
                <a:srgbClr val="FFFFFF"/>
              </a:solidFill>
              <a:latin typeface="Arial"/>
              <a:ea typeface="Arial"/>
              <a:cs typeface="Arial"/>
              <a:sym typeface="Arial"/>
            </a:endParaRPr>
          </a:p>
          <a:p>
            <a:pPr marL="0" lvl="0" indent="0" algn="l" rtl="0">
              <a:spcBef>
                <a:spcPts val="0"/>
              </a:spcBef>
              <a:spcAft>
                <a:spcPts val="0"/>
              </a:spcAft>
              <a:buClr>
                <a:schemeClr val="dk1"/>
              </a:buClr>
              <a:buSzPts val="1600"/>
              <a:buNone/>
            </a:pPr>
            <a:endParaRPr sz="1600">
              <a:solidFill>
                <a:srgbClr val="FFFFFF"/>
              </a:solidFill>
              <a:latin typeface="Arial"/>
              <a:ea typeface="Arial"/>
              <a:cs typeface="Arial"/>
              <a:sym typeface="Arial"/>
            </a:endParaRPr>
          </a:p>
          <a:p>
            <a:pPr marL="0" lvl="0" indent="0" algn="l" rtl="0">
              <a:spcBef>
                <a:spcPts val="0"/>
              </a:spcBef>
              <a:spcAft>
                <a:spcPts val="0"/>
              </a:spcAft>
              <a:buClr>
                <a:schemeClr val="dk1"/>
              </a:buClr>
              <a:buSzPts val="1600"/>
              <a:buNone/>
            </a:pPr>
            <a:endParaRPr sz="1600" b="1">
              <a:solidFill>
                <a:srgbClr val="FFFFFF"/>
              </a:solidFill>
              <a:latin typeface="Arial"/>
              <a:ea typeface="Arial"/>
              <a:cs typeface="Arial"/>
              <a:sym typeface="Arial"/>
            </a:endParaRPr>
          </a:p>
        </p:txBody>
      </p:sp>
      <p:sp>
        <p:nvSpPr>
          <p:cNvPr id="220" name="Google Shape;220;p27"/>
          <p:cNvSpPr txBox="1"/>
          <p:nvPr/>
        </p:nvSpPr>
        <p:spPr>
          <a:xfrm>
            <a:off x="878891" y="63186"/>
            <a:ext cx="4570925" cy="141824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3600"/>
              <a:buFont typeface="Arial"/>
              <a:buNone/>
            </a:pPr>
            <a:r>
              <a:rPr lang="en-US" sz="3600" b="1">
                <a:solidFill>
                  <a:schemeClr val="lt1"/>
                </a:solidFill>
                <a:latin typeface="Arial"/>
                <a:ea typeface="Arial"/>
                <a:cs typeface="Arial"/>
                <a:sym typeface="Arial"/>
              </a:rPr>
              <a:t>Good Ally Checklist</a:t>
            </a:r>
            <a:endParaRPr/>
          </a:p>
        </p:txBody>
      </p:sp>
      <p:sp>
        <p:nvSpPr>
          <p:cNvPr id="221" name="Google Shape;221;p27"/>
          <p:cNvSpPr/>
          <p:nvPr/>
        </p:nvSpPr>
        <p:spPr>
          <a:xfrm>
            <a:off x="569609" y="1117107"/>
            <a:ext cx="8076849" cy="3284041"/>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chemeClr val="lt1"/>
              </a:buClr>
              <a:buSzPts val="1600"/>
              <a:buFont typeface="Noto Sans Symbols"/>
              <a:buChar char="✔"/>
            </a:pPr>
            <a:r>
              <a:rPr lang="en-US" sz="1600" b="1">
                <a:solidFill>
                  <a:schemeClr val="lt1"/>
                </a:solidFill>
                <a:latin typeface="Arial"/>
                <a:ea typeface="Arial"/>
                <a:cs typeface="Arial"/>
                <a:sym typeface="Arial"/>
              </a:rPr>
              <a:t>Listen </a:t>
            </a:r>
            <a:r>
              <a:rPr lang="en-US" sz="1400">
                <a:solidFill>
                  <a:schemeClr val="lt1"/>
                </a:solidFill>
                <a:latin typeface="Arial"/>
                <a:ea typeface="Arial"/>
                <a:cs typeface="Arial"/>
                <a:sym typeface="Arial"/>
              </a:rPr>
              <a:t>more, speak less</a:t>
            </a:r>
            <a:endParaRPr/>
          </a:p>
          <a:p>
            <a:pPr marL="285750" marR="0" lvl="0" indent="-285750" algn="l" rtl="0">
              <a:lnSpc>
                <a:spcPct val="150000"/>
              </a:lnSpc>
              <a:spcBef>
                <a:spcPts val="0"/>
              </a:spcBef>
              <a:spcAft>
                <a:spcPts val="0"/>
              </a:spcAft>
              <a:buClr>
                <a:schemeClr val="lt1"/>
              </a:buClr>
              <a:buSzPts val="1400"/>
              <a:buFont typeface="Noto Sans Symbols"/>
              <a:buChar char="✔"/>
            </a:pPr>
            <a:r>
              <a:rPr lang="en-US" sz="1400">
                <a:solidFill>
                  <a:schemeClr val="lt1"/>
                </a:solidFill>
                <a:latin typeface="Arial"/>
                <a:ea typeface="Arial"/>
                <a:cs typeface="Arial"/>
                <a:sym typeface="Arial"/>
              </a:rPr>
              <a:t>If you are criticised for oppressive or exclusionary behaviour, </a:t>
            </a:r>
            <a:r>
              <a:rPr lang="en-US" sz="1600" b="1">
                <a:solidFill>
                  <a:schemeClr val="lt1"/>
                </a:solidFill>
                <a:latin typeface="Arial"/>
                <a:ea typeface="Arial"/>
                <a:cs typeface="Arial"/>
                <a:sym typeface="Arial"/>
              </a:rPr>
              <a:t>accept </a:t>
            </a:r>
            <a:br>
              <a:rPr lang="en-US" sz="1600" b="1">
                <a:solidFill>
                  <a:schemeClr val="dk1"/>
                </a:solidFill>
                <a:latin typeface="Arial"/>
                <a:ea typeface="Arial"/>
                <a:cs typeface="Arial"/>
                <a:sym typeface="Arial"/>
              </a:rPr>
            </a:br>
            <a:r>
              <a:rPr lang="en-US" sz="1600" b="1">
                <a:solidFill>
                  <a:schemeClr val="lt1"/>
                </a:solidFill>
                <a:latin typeface="Arial"/>
                <a:ea typeface="Arial"/>
                <a:cs typeface="Arial"/>
                <a:sym typeface="Arial"/>
              </a:rPr>
              <a:t>accountability </a:t>
            </a:r>
            <a:r>
              <a:rPr lang="en-US" sz="1400">
                <a:solidFill>
                  <a:schemeClr val="lt1"/>
                </a:solidFill>
                <a:latin typeface="Arial"/>
                <a:ea typeface="Arial"/>
                <a:cs typeface="Arial"/>
                <a:sym typeface="Arial"/>
              </a:rPr>
              <a:t>and take responsibility. </a:t>
            </a:r>
            <a:endParaRPr/>
          </a:p>
          <a:p>
            <a:pPr marL="285750" marR="0" lvl="0" indent="-285750" algn="l" rtl="0">
              <a:lnSpc>
                <a:spcPct val="150000"/>
              </a:lnSpc>
              <a:spcBef>
                <a:spcPts val="0"/>
              </a:spcBef>
              <a:spcAft>
                <a:spcPts val="0"/>
              </a:spcAft>
              <a:buClr>
                <a:schemeClr val="lt1"/>
              </a:buClr>
              <a:buSzPts val="1600"/>
              <a:buFont typeface="Noto Sans Symbols"/>
              <a:buChar char="✔"/>
            </a:pPr>
            <a:r>
              <a:rPr lang="en-US" sz="1600" b="1">
                <a:solidFill>
                  <a:schemeClr val="lt1"/>
                </a:solidFill>
                <a:latin typeface="Arial"/>
                <a:ea typeface="Arial"/>
                <a:cs typeface="Arial"/>
                <a:sym typeface="Arial"/>
              </a:rPr>
              <a:t>Apologise </a:t>
            </a:r>
            <a:r>
              <a:rPr lang="en-US" sz="1400">
                <a:solidFill>
                  <a:schemeClr val="lt1"/>
                </a:solidFill>
                <a:latin typeface="Arial"/>
                <a:ea typeface="Arial"/>
                <a:cs typeface="Arial"/>
                <a:sym typeface="Arial"/>
              </a:rPr>
              <a:t>and learn from your mistakes. </a:t>
            </a:r>
            <a:endParaRPr/>
          </a:p>
          <a:p>
            <a:pPr marL="285750" marR="0" lvl="0" indent="-285750" algn="l" rtl="0">
              <a:lnSpc>
                <a:spcPct val="150000"/>
              </a:lnSpc>
              <a:spcBef>
                <a:spcPts val="0"/>
              </a:spcBef>
              <a:spcAft>
                <a:spcPts val="0"/>
              </a:spcAft>
              <a:buClr>
                <a:schemeClr val="lt1"/>
              </a:buClr>
              <a:buSzPts val="1600"/>
              <a:buFont typeface="Noto Sans Symbols"/>
              <a:buChar char="✔"/>
            </a:pPr>
            <a:r>
              <a:rPr lang="en-US" sz="1600" b="1">
                <a:solidFill>
                  <a:schemeClr val="lt1"/>
                </a:solidFill>
                <a:latin typeface="Arial"/>
                <a:ea typeface="Arial"/>
                <a:cs typeface="Arial"/>
                <a:sym typeface="Arial"/>
              </a:rPr>
              <a:t>Recognise your privilege </a:t>
            </a:r>
            <a:r>
              <a:rPr lang="en-US" sz="1400">
                <a:solidFill>
                  <a:schemeClr val="lt1"/>
                </a:solidFill>
                <a:latin typeface="Arial"/>
                <a:ea typeface="Arial"/>
                <a:cs typeface="Arial"/>
                <a:sym typeface="Arial"/>
              </a:rPr>
              <a:t>in the world, especially in relation to others. </a:t>
            </a:r>
            <a:endParaRPr/>
          </a:p>
          <a:p>
            <a:pPr marL="285750" marR="0" lvl="0" indent="-285750" algn="l" rtl="0">
              <a:lnSpc>
                <a:spcPct val="150000"/>
              </a:lnSpc>
              <a:spcBef>
                <a:spcPts val="0"/>
              </a:spcBef>
              <a:spcAft>
                <a:spcPts val="0"/>
              </a:spcAft>
              <a:buClr>
                <a:schemeClr val="lt1"/>
              </a:buClr>
              <a:buSzPts val="1400"/>
              <a:buFont typeface="Noto Sans Symbols"/>
              <a:buChar char="✔"/>
            </a:pPr>
            <a:r>
              <a:rPr lang="en-US" sz="1400">
                <a:solidFill>
                  <a:schemeClr val="lt1"/>
                </a:solidFill>
                <a:latin typeface="Arial"/>
                <a:ea typeface="Arial"/>
                <a:cs typeface="Arial"/>
                <a:sym typeface="Arial"/>
              </a:rPr>
              <a:t>Recognise that </a:t>
            </a:r>
            <a:r>
              <a:rPr lang="en-US" sz="1600" b="1">
                <a:solidFill>
                  <a:schemeClr val="lt1"/>
                </a:solidFill>
                <a:latin typeface="Arial"/>
                <a:ea typeface="Arial"/>
                <a:cs typeface="Arial"/>
                <a:sym typeface="Arial"/>
              </a:rPr>
              <a:t>structural oppression </a:t>
            </a:r>
            <a:r>
              <a:rPr lang="en-US" sz="1400">
                <a:solidFill>
                  <a:schemeClr val="lt1"/>
                </a:solidFill>
                <a:latin typeface="Arial"/>
                <a:ea typeface="Arial"/>
                <a:cs typeface="Arial"/>
                <a:sym typeface="Arial"/>
              </a:rPr>
              <a:t>is all-pervasive, even if you strongly believe that you do not perpetuate exclusionary or abusive behaviour. </a:t>
            </a:r>
            <a:endParaRPr/>
          </a:p>
          <a:p>
            <a:pPr marL="285750" marR="0" lvl="0" indent="-285750" algn="l" rtl="0">
              <a:lnSpc>
                <a:spcPct val="150000"/>
              </a:lnSpc>
              <a:spcBef>
                <a:spcPts val="0"/>
              </a:spcBef>
              <a:spcAft>
                <a:spcPts val="0"/>
              </a:spcAft>
              <a:buClr>
                <a:schemeClr val="lt1"/>
              </a:buClr>
              <a:buSzPts val="1600"/>
              <a:buFont typeface="Noto Sans Symbols"/>
              <a:buChar char="✔"/>
            </a:pPr>
            <a:r>
              <a:rPr lang="en-US" sz="1600" b="1">
                <a:solidFill>
                  <a:schemeClr val="lt1"/>
                </a:solidFill>
                <a:latin typeface="Arial"/>
                <a:ea typeface="Arial"/>
                <a:cs typeface="Arial"/>
                <a:sym typeface="Arial"/>
              </a:rPr>
              <a:t>Question and challenge the prevailing structures </a:t>
            </a:r>
            <a:r>
              <a:rPr lang="en-US" sz="1400">
                <a:solidFill>
                  <a:schemeClr val="lt1"/>
                </a:solidFill>
                <a:latin typeface="Arial"/>
                <a:ea typeface="Arial"/>
                <a:cs typeface="Arial"/>
                <a:sym typeface="Arial"/>
              </a:rPr>
              <a:t>and keep challenging your own perspective.</a:t>
            </a:r>
            <a:endParaRPr/>
          </a:p>
        </p:txBody>
      </p:sp>
      <p:sp>
        <p:nvSpPr>
          <p:cNvPr id="222" name="Google Shape;222;p27"/>
          <p:cNvSpPr/>
          <p:nvPr/>
        </p:nvSpPr>
        <p:spPr>
          <a:xfrm>
            <a:off x="569609" y="4258336"/>
            <a:ext cx="7322103" cy="2129878"/>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chemeClr val="lt1"/>
              </a:buClr>
              <a:buSzPts val="1600"/>
              <a:buFont typeface="Arial"/>
              <a:buChar char="x"/>
            </a:pPr>
            <a:r>
              <a:rPr lang="en-US" sz="1600" b="1">
                <a:solidFill>
                  <a:schemeClr val="lt1"/>
                </a:solidFill>
                <a:latin typeface="Arial"/>
                <a:ea typeface="Arial"/>
                <a:cs typeface="Arial"/>
                <a:sym typeface="Arial"/>
              </a:rPr>
              <a:t>Do not assume </a:t>
            </a:r>
            <a:r>
              <a:rPr lang="en-US" sz="1400">
                <a:solidFill>
                  <a:schemeClr val="lt1"/>
                </a:solidFill>
                <a:latin typeface="Arial"/>
                <a:ea typeface="Arial"/>
                <a:cs typeface="Arial"/>
                <a:sym typeface="Arial"/>
              </a:rPr>
              <a:t>that experiences of marginalised groups are monolithic. </a:t>
            </a:r>
            <a:endParaRPr/>
          </a:p>
          <a:p>
            <a:pPr marL="285750" marR="0" lvl="0" indent="-285750" algn="l" rtl="0">
              <a:lnSpc>
                <a:spcPct val="150000"/>
              </a:lnSpc>
              <a:spcBef>
                <a:spcPts val="0"/>
              </a:spcBef>
              <a:spcAft>
                <a:spcPts val="0"/>
              </a:spcAft>
              <a:buClr>
                <a:schemeClr val="lt1"/>
              </a:buClr>
              <a:buSzPts val="1600"/>
              <a:buFont typeface="Arial"/>
              <a:buChar char="x"/>
            </a:pPr>
            <a:r>
              <a:rPr lang="en-US" sz="1600" b="1">
                <a:solidFill>
                  <a:schemeClr val="lt1"/>
                </a:solidFill>
                <a:latin typeface="Arial"/>
                <a:ea typeface="Arial"/>
                <a:cs typeface="Arial"/>
                <a:sym typeface="Arial"/>
              </a:rPr>
              <a:t>Do not speak for others without their consent</a:t>
            </a:r>
            <a:r>
              <a:rPr lang="en-US" sz="1400" b="1">
                <a:solidFill>
                  <a:schemeClr val="lt1"/>
                </a:solidFill>
                <a:latin typeface="Arial"/>
                <a:ea typeface="Arial"/>
                <a:cs typeface="Arial"/>
                <a:sym typeface="Arial"/>
              </a:rPr>
              <a:t>. </a:t>
            </a:r>
            <a:r>
              <a:rPr lang="en-US" sz="1400">
                <a:solidFill>
                  <a:schemeClr val="lt1"/>
                </a:solidFill>
                <a:latin typeface="Arial"/>
                <a:ea typeface="Arial"/>
                <a:cs typeface="Arial"/>
                <a:sym typeface="Arial"/>
              </a:rPr>
              <a:t>Help to provide platforms and spaces to empower and enable marginalised groups to represent their own experiences.</a:t>
            </a:r>
            <a:endParaRPr/>
          </a:p>
          <a:p>
            <a:pPr marL="285750" marR="0" lvl="0" indent="-285750" algn="l" rtl="0">
              <a:lnSpc>
                <a:spcPct val="150000"/>
              </a:lnSpc>
              <a:spcBef>
                <a:spcPts val="0"/>
              </a:spcBef>
              <a:spcAft>
                <a:spcPts val="0"/>
              </a:spcAft>
              <a:buClr>
                <a:schemeClr val="lt1"/>
              </a:buClr>
              <a:buSzPts val="1600"/>
              <a:buFont typeface="Arial"/>
              <a:buChar char="x"/>
            </a:pPr>
            <a:r>
              <a:rPr lang="en-US" sz="1600" b="1">
                <a:solidFill>
                  <a:schemeClr val="lt1"/>
                </a:solidFill>
                <a:latin typeface="Arial"/>
                <a:ea typeface="Arial"/>
                <a:cs typeface="Arial"/>
                <a:sym typeface="Arial"/>
              </a:rPr>
              <a:t>Do not expect reward or special recognition </a:t>
            </a:r>
            <a:r>
              <a:rPr lang="en-US" sz="1400">
                <a:solidFill>
                  <a:schemeClr val="lt1"/>
                </a:solidFill>
                <a:latin typeface="Arial"/>
                <a:ea typeface="Arial"/>
                <a:cs typeface="Arial"/>
                <a:sym typeface="Arial"/>
              </a:rPr>
              <a:t>for confronting issues which marginalised people must face every day</a:t>
            </a:r>
            <a:endParaRPr/>
          </a:p>
        </p:txBody>
      </p:sp>
      <p:pic>
        <p:nvPicPr>
          <p:cNvPr id="223" name="Google Shape;223;p27"/>
          <p:cNvPicPr preferRelativeResize="0"/>
          <p:nvPr/>
        </p:nvPicPr>
        <p:blipFill rotWithShape="1">
          <a:blip r:embed="rId3">
            <a:alphaModFix/>
          </a:blip>
          <a:srcRect/>
          <a:stretch/>
        </p:blipFill>
        <p:spPr>
          <a:xfrm>
            <a:off x="6096000" y="155575"/>
            <a:ext cx="2743200" cy="1009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p:nvPr/>
        </p:nvSpPr>
        <p:spPr>
          <a:xfrm>
            <a:off x="0" y="0"/>
            <a:ext cx="9144000" cy="6976153"/>
          </a:xfrm>
          <a:prstGeom prst="rect">
            <a:avLst/>
          </a:prstGeom>
          <a:solidFill>
            <a:srgbClr val="184A39"/>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lt1"/>
              </a:solidFill>
              <a:latin typeface="Arial"/>
              <a:ea typeface="Arial"/>
              <a:cs typeface="Arial"/>
              <a:sym typeface="Arial"/>
            </a:endParaRPr>
          </a:p>
        </p:txBody>
      </p:sp>
      <p:sp>
        <p:nvSpPr>
          <p:cNvPr id="235" name="Google Shape;235;p29"/>
          <p:cNvSpPr/>
          <p:nvPr/>
        </p:nvSpPr>
        <p:spPr>
          <a:xfrm>
            <a:off x="-595691" y="522034"/>
            <a:ext cx="7114854"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The Bystander Effect </a:t>
            </a:r>
            <a:endParaRPr sz="3600">
              <a:solidFill>
                <a:schemeClr val="lt1"/>
              </a:solidFill>
              <a:latin typeface="Arial"/>
              <a:ea typeface="Arial"/>
              <a:cs typeface="Arial"/>
              <a:sym typeface="Arial"/>
            </a:endParaRPr>
          </a:p>
        </p:txBody>
      </p:sp>
      <p:pic>
        <p:nvPicPr>
          <p:cNvPr id="236" name="Google Shape;236;p29"/>
          <p:cNvPicPr preferRelativeResize="0"/>
          <p:nvPr/>
        </p:nvPicPr>
        <p:blipFill rotWithShape="1">
          <a:blip r:embed="rId3">
            <a:alphaModFix/>
          </a:blip>
          <a:srcRect/>
          <a:stretch/>
        </p:blipFill>
        <p:spPr>
          <a:xfrm>
            <a:off x="6096000" y="155575"/>
            <a:ext cx="2743200" cy="1009650"/>
          </a:xfrm>
          <a:prstGeom prst="rect">
            <a:avLst/>
          </a:prstGeom>
          <a:noFill/>
          <a:ln>
            <a:noFill/>
          </a:ln>
        </p:spPr>
      </p:pic>
      <p:sp>
        <p:nvSpPr>
          <p:cNvPr id="237" name="Google Shape;237;p29"/>
          <p:cNvSpPr txBox="1">
            <a:spLocks noGrp="1"/>
          </p:cNvSpPr>
          <p:nvPr>
            <p:ph type="body" idx="1"/>
          </p:nvPr>
        </p:nvSpPr>
        <p:spPr>
          <a:xfrm>
            <a:off x="628650" y="2730107"/>
            <a:ext cx="7886700" cy="166330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2F2F2"/>
              </a:buClr>
              <a:buSzPts val="3000"/>
              <a:buNone/>
            </a:pPr>
            <a:r>
              <a:rPr lang="en-US" sz="3000">
                <a:solidFill>
                  <a:srgbClr val="F2F2F2"/>
                </a:solidFill>
              </a:rPr>
              <a:t>The </a:t>
            </a:r>
            <a:r>
              <a:rPr lang="en-US" sz="3000" b="1">
                <a:solidFill>
                  <a:srgbClr val="F2F2F2"/>
                </a:solidFill>
              </a:rPr>
              <a:t>bystander effect</a:t>
            </a:r>
            <a:r>
              <a:rPr lang="en-US" sz="3000">
                <a:solidFill>
                  <a:srgbClr val="F2F2F2"/>
                </a:solidFill>
              </a:rPr>
              <a:t>, or </a:t>
            </a:r>
            <a:r>
              <a:rPr lang="en-US" sz="3000" b="1">
                <a:solidFill>
                  <a:srgbClr val="F2F2F2"/>
                </a:solidFill>
              </a:rPr>
              <a:t>bystander apathy</a:t>
            </a:r>
            <a:r>
              <a:rPr lang="en-US" sz="3000">
                <a:solidFill>
                  <a:srgbClr val="F2F2F2"/>
                </a:solidFill>
              </a:rPr>
              <a:t>, is a social psychological theory that states that individuals are less likely to offer help to a victim when there are other people present.</a:t>
            </a:r>
            <a:endParaRPr>
              <a:solidFill>
                <a:srgbClr val="F2F2F2"/>
              </a:solidFill>
            </a:endParaRPr>
          </a:p>
          <a:p>
            <a:pPr marL="342900" lvl="0" indent="-152400" algn="l" rtl="0">
              <a:lnSpc>
                <a:spcPct val="100000"/>
              </a:lnSpc>
              <a:spcBef>
                <a:spcPts val="600"/>
              </a:spcBef>
              <a:spcAft>
                <a:spcPts val="0"/>
              </a:spcAft>
              <a:buClr>
                <a:schemeClr val="dk1"/>
              </a:buClr>
              <a:buSzPts val="3000"/>
              <a:buNone/>
            </a:pPr>
            <a:endParaRPr sz="3000">
              <a:solidFill>
                <a:srgbClr val="F2F2F2"/>
              </a:solidFill>
            </a:endParaRPr>
          </a:p>
          <a:p>
            <a:pPr marL="342900" lvl="0" indent="-152400" algn="l" rtl="0">
              <a:lnSpc>
                <a:spcPct val="100000"/>
              </a:lnSpc>
              <a:spcBef>
                <a:spcPts val="600"/>
              </a:spcBef>
              <a:spcAft>
                <a:spcPts val="0"/>
              </a:spcAft>
              <a:buClr>
                <a:schemeClr val="dk1"/>
              </a:buClr>
              <a:buSzPts val="3000"/>
              <a:buNone/>
            </a:pPr>
            <a:endParaRPr sz="3000">
              <a:solidFill>
                <a:srgbClr val="F2F2F2"/>
              </a:solidFill>
            </a:endParaRPr>
          </a:p>
          <a:p>
            <a:pPr marL="342900" lvl="0" indent="-152400" algn="l" rtl="0">
              <a:lnSpc>
                <a:spcPct val="100000"/>
              </a:lnSpc>
              <a:spcBef>
                <a:spcPts val="600"/>
              </a:spcBef>
              <a:spcAft>
                <a:spcPts val="0"/>
              </a:spcAft>
              <a:buClr>
                <a:schemeClr val="dk1"/>
              </a:buClr>
              <a:buSzPts val="3000"/>
              <a:buNone/>
            </a:pPr>
            <a:endParaRPr sz="3000">
              <a:solidFill>
                <a:srgbClr val="F2F2F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0"/>
          <p:cNvSpPr/>
          <p:nvPr/>
        </p:nvSpPr>
        <p:spPr>
          <a:xfrm>
            <a:off x="0" y="0"/>
            <a:ext cx="9144000" cy="6976153"/>
          </a:xfrm>
          <a:prstGeom prst="rect">
            <a:avLst/>
          </a:prstGeom>
          <a:solidFill>
            <a:srgbClr val="184A39"/>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lt1"/>
              </a:solidFill>
              <a:latin typeface="Arial"/>
              <a:ea typeface="Arial"/>
              <a:cs typeface="Arial"/>
              <a:sym typeface="Arial"/>
            </a:endParaRPr>
          </a:p>
        </p:txBody>
      </p:sp>
      <p:sp>
        <p:nvSpPr>
          <p:cNvPr id="244" name="Google Shape;244;p30"/>
          <p:cNvSpPr/>
          <p:nvPr/>
        </p:nvSpPr>
        <p:spPr>
          <a:xfrm>
            <a:off x="1014573" y="1772864"/>
            <a:ext cx="7114854" cy="34163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The Bystander Effect shows us that intervention is not something we automatically do - we must make a conscious effort to engage and make steps to prepare ourselves to be able to. </a:t>
            </a:r>
            <a:endParaRPr/>
          </a:p>
        </p:txBody>
      </p:sp>
      <p:pic>
        <p:nvPicPr>
          <p:cNvPr id="245" name="Google Shape;245;p30"/>
          <p:cNvPicPr preferRelativeResize="0"/>
          <p:nvPr/>
        </p:nvPicPr>
        <p:blipFill rotWithShape="1">
          <a:blip r:embed="rId3">
            <a:alphaModFix/>
          </a:blip>
          <a:srcRect/>
          <a:stretch/>
        </p:blipFill>
        <p:spPr>
          <a:xfrm>
            <a:off x="6096000" y="155575"/>
            <a:ext cx="2743200" cy="1009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2"/>
          <p:cNvSpPr/>
          <p:nvPr/>
        </p:nvSpPr>
        <p:spPr>
          <a:xfrm>
            <a:off x="0" y="0"/>
            <a:ext cx="9144000" cy="6976153"/>
          </a:xfrm>
          <a:prstGeom prst="rect">
            <a:avLst/>
          </a:prstGeom>
          <a:solidFill>
            <a:srgbClr val="184A39"/>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lt1"/>
              </a:solidFill>
              <a:latin typeface="Arial"/>
              <a:ea typeface="Arial"/>
              <a:cs typeface="Arial"/>
              <a:sym typeface="Arial"/>
            </a:endParaRPr>
          </a:p>
        </p:txBody>
      </p:sp>
      <p:sp>
        <p:nvSpPr>
          <p:cNvPr id="262" name="Google Shape;262;p32"/>
          <p:cNvSpPr txBox="1">
            <a:spLocks noGrp="1"/>
          </p:cNvSpPr>
          <p:nvPr>
            <p:ph type="body" idx="1"/>
          </p:nvPr>
        </p:nvSpPr>
        <p:spPr>
          <a:xfrm>
            <a:off x="607854" y="934819"/>
            <a:ext cx="6605865" cy="808426"/>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lt1"/>
              </a:buClr>
              <a:buSzPts val="3600"/>
              <a:buNone/>
            </a:pPr>
            <a:r>
              <a:rPr lang="en-US" sz="3600" b="1">
                <a:solidFill>
                  <a:schemeClr val="lt1"/>
                </a:solidFill>
                <a:latin typeface="Arial"/>
                <a:ea typeface="Arial"/>
                <a:cs typeface="Arial"/>
                <a:sym typeface="Arial"/>
              </a:rPr>
              <a:t>Tackling Harassment: </a:t>
            </a:r>
            <a:br>
              <a:rPr lang="en-US" sz="3600" b="1">
                <a:solidFill>
                  <a:schemeClr val="lt1"/>
                </a:solidFill>
                <a:latin typeface="Arial"/>
                <a:ea typeface="Arial"/>
                <a:cs typeface="Arial"/>
                <a:sym typeface="Arial"/>
              </a:rPr>
            </a:br>
            <a:r>
              <a:rPr lang="en-US" sz="3600" b="1" i="1">
                <a:solidFill>
                  <a:schemeClr val="lt1"/>
                </a:solidFill>
                <a:latin typeface="Arial"/>
                <a:ea typeface="Arial"/>
                <a:cs typeface="Arial"/>
                <a:sym typeface="Arial"/>
              </a:rPr>
              <a:t>The 5 D’s</a:t>
            </a:r>
            <a:endParaRPr/>
          </a:p>
        </p:txBody>
      </p:sp>
      <p:sp>
        <p:nvSpPr>
          <p:cNvPr id="263" name="Google Shape;263;p32"/>
          <p:cNvSpPr txBox="1"/>
          <p:nvPr/>
        </p:nvSpPr>
        <p:spPr>
          <a:xfrm>
            <a:off x="2228850" y="2635201"/>
            <a:ext cx="4086225" cy="3477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lt1"/>
                </a:solidFill>
                <a:latin typeface="Calibri"/>
                <a:ea typeface="Calibri"/>
                <a:cs typeface="Calibri"/>
                <a:sym typeface="Calibri"/>
              </a:rPr>
              <a:t>DIRECT </a:t>
            </a:r>
            <a:endParaRPr/>
          </a:p>
          <a:p>
            <a:pPr marL="0" marR="0" lvl="0" indent="0" algn="ctr" rtl="0">
              <a:spcBef>
                <a:spcPts val="0"/>
              </a:spcBef>
              <a:spcAft>
                <a:spcPts val="0"/>
              </a:spcAft>
              <a:buNone/>
            </a:pPr>
            <a:r>
              <a:rPr lang="en-US" sz="4400">
                <a:solidFill>
                  <a:schemeClr val="lt1"/>
                </a:solidFill>
                <a:latin typeface="Calibri"/>
                <a:ea typeface="Calibri"/>
                <a:cs typeface="Calibri"/>
                <a:sym typeface="Calibri"/>
              </a:rPr>
              <a:t>DELEGATE</a:t>
            </a:r>
            <a:endParaRPr/>
          </a:p>
          <a:p>
            <a:pPr marL="0" marR="0" lvl="0" indent="0" algn="ctr" rtl="0">
              <a:spcBef>
                <a:spcPts val="0"/>
              </a:spcBef>
              <a:spcAft>
                <a:spcPts val="0"/>
              </a:spcAft>
              <a:buNone/>
            </a:pPr>
            <a:r>
              <a:rPr lang="en-US" sz="4400">
                <a:solidFill>
                  <a:schemeClr val="lt1"/>
                </a:solidFill>
                <a:latin typeface="Calibri"/>
                <a:ea typeface="Calibri"/>
                <a:cs typeface="Calibri"/>
                <a:sym typeface="Calibri"/>
              </a:rPr>
              <a:t>DELAY</a:t>
            </a:r>
            <a:endParaRPr/>
          </a:p>
          <a:p>
            <a:pPr marL="0" marR="0" lvl="0" indent="0" algn="ctr" rtl="0">
              <a:spcBef>
                <a:spcPts val="0"/>
              </a:spcBef>
              <a:spcAft>
                <a:spcPts val="0"/>
              </a:spcAft>
              <a:buNone/>
            </a:pPr>
            <a:r>
              <a:rPr lang="en-US" sz="4400">
                <a:solidFill>
                  <a:schemeClr val="lt1"/>
                </a:solidFill>
                <a:latin typeface="Calibri"/>
                <a:ea typeface="Calibri"/>
                <a:cs typeface="Calibri"/>
                <a:sym typeface="Calibri"/>
              </a:rPr>
              <a:t>DISTRACT</a:t>
            </a:r>
            <a:endParaRPr/>
          </a:p>
          <a:p>
            <a:pPr marL="0" marR="0" lvl="0" indent="0" algn="ctr" rtl="0">
              <a:spcBef>
                <a:spcPts val="0"/>
              </a:spcBef>
              <a:spcAft>
                <a:spcPts val="0"/>
              </a:spcAft>
              <a:buNone/>
            </a:pPr>
            <a:r>
              <a:rPr lang="en-US" sz="4400">
                <a:solidFill>
                  <a:schemeClr val="lt1"/>
                </a:solidFill>
                <a:latin typeface="Calibri"/>
                <a:ea typeface="Calibri"/>
                <a:cs typeface="Calibri"/>
                <a:sym typeface="Calibri"/>
              </a:rPr>
              <a:t>DOCUMENT</a:t>
            </a:r>
            <a:endParaRPr/>
          </a:p>
        </p:txBody>
      </p:sp>
      <p:pic>
        <p:nvPicPr>
          <p:cNvPr id="264" name="Google Shape;264;p32"/>
          <p:cNvPicPr preferRelativeResize="0"/>
          <p:nvPr/>
        </p:nvPicPr>
        <p:blipFill rotWithShape="1">
          <a:blip r:embed="rId3">
            <a:alphaModFix/>
          </a:blip>
          <a:srcRect/>
          <a:stretch/>
        </p:blipFill>
        <p:spPr>
          <a:xfrm>
            <a:off x="6096000" y="155575"/>
            <a:ext cx="2743200" cy="1009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3"/>
          <p:cNvSpPr/>
          <p:nvPr/>
        </p:nvSpPr>
        <p:spPr>
          <a:xfrm>
            <a:off x="0" y="-59077"/>
            <a:ext cx="9144000" cy="6976153"/>
          </a:xfrm>
          <a:prstGeom prst="rect">
            <a:avLst/>
          </a:prstGeom>
          <a:solidFill>
            <a:srgbClr val="184A39"/>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lt1"/>
              </a:solidFill>
              <a:latin typeface="Arial"/>
              <a:ea typeface="Arial"/>
              <a:cs typeface="Arial"/>
              <a:sym typeface="Arial"/>
            </a:endParaRPr>
          </a:p>
        </p:txBody>
      </p:sp>
      <p:sp>
        <p:nvSpPr>
          <p:cNvPr id="271" name="Google Shape;271;p33"/>
          <p:cNvSpPr/>
          <p:nvPr/>
        </p:nvSpPr>
        <p:spPr>
          <a:xfrm>
            <a:off x="192743" y="517307"/>
            <a:ext cx="2843213" cy="2859425"/>
          </a:xfrm>
          <a:prstGeom prst="rect">
            <a:avLst/>
          </a:prstGeom>
          <a:solidFill>
            <a:srgbClr val="E6E8E9"/>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33"/>
          <p:cNvSpPr txBox="1"/>
          <p:nvPr/>
        </p:nvSpPr>
        <p:spPr>
          <a:xfrm>
            <a:off x="192743" y="517307"/>
            <a:ext cx="2843213" cy="24622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3200" b="1">
              <a:solidFill>
                <a:srgbClr val="262626"/>
              </a:solidFill>
              <a:latin typeface="Arial"/>
              <a:ea typeface="Arial"/>
              <a:cs typeface="Arial"/>
              <a:sym typeface="Arial"/>
            </a:endParaRPr>
          </a:p>
          <a:p>
            <a:pPr marL="0" marR="0" lvl="0" indent="0" algn="ctr" rtl="0">
              <a:spcBef>
                <a:spcPts val="0"/>
              </a:spcBef>
              <a:spcAft>
                <a:spcPts val="0"/>
              </a:spcAft>
              <a:buNone/>
            </a:pPr>
            <a:r>
              <a:rPr lang="en-US" sz="3200" b="1">
                <a:solidFill>
                  <a:srgbClr val="262626"/>
                </a:solidFill>
                <a:latin typeface="Arial"/>
                <a:ea typeface="Arial"/>
                <a:cs typeface="Arial"/>
                <a:sym typeface="Arial"/>
              </a:rPr>
              <a:t>DIRECT</a:t>
            </a:r>
            <a:endParaRPr/>
          </a:p>
          <a:p>
            <a:pPr marL="0" marR="0" lvl="0" indent="0" algn="ctr" rtl="0">
              <a:spcBef>
                <a:spcPts val="0"/>
              </a:spcBef>
              <a:spcAft>
                <a:spcPts val="0"/>
              </a:spcAft>
              <a:buNone/>
            </a:pPr>
            <a:endParaRPr sz="1800">
              <a:solidFill>
                <a:srgbClr val="262626"/>
              </a:solidFill>
              <a:latin typeface="Arial"/>
              <a:ea typeface="Arial"/>
              <a:cs typeface="Arial"/>
              <a:sym typeface="Arial"/>
            </a:endParaRPr>
          </a:p>
          <a:p>
            <a:pPr marL="0" marR="0" lvl="0" indent="0" algn="ctr" rtl="0">
              <a:spcBef>
                <a:spcPts val="0"/>
              </a:spcBef>
              <a:spcAft>
                <a:spcPts val="0"/>
              </a:spcAft>
              <a:buNone/>
            </a:pPr>
            <a:r>
              <a:rPr lang="en-US" sz="1800" dirty="0">
                <a:solidFill>
                  <a:srgbClr val="262626"/>
                </a:solidFill>
                <a:latin typeface="Arial"/>
                <a:ea typeface="Arial"/>
                <a:cs typeface="Arial"/>
                <a:sym typeface="Arial"/>
              </a:rPr>
              <a:t>naming what is happening and denouncing the harassers actions</a:t>
            </a:r>
            <a:endParaRPr sz="1800" dirty="0">
              <a:solidFill>
                <a:srgbClr val="F2F2F2"/>
              </a:solidFill>
              <a:latin typeface="Arial"/>
              <a:ea typeface="Arial"/>
              <a:cs typeface="Arial"/>
              <a:sym typeface="Arial"/>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73" name="Google Shape;273;p33"/>
          <p:cNvSpPr/>
          <p:nvPr/>
        </p:nvSpPr>
        <p:spPr>
          <a:xfrm>
            <a:off x="192744" y="3668396"/>
            <a:ext cx="2843213" cy="2859425"/>
          </a:xfrm>
          <a:prstGeom prst="rect">
            <a:avLst/>
          </a:prstGeom>
          <a:solidFill>
            <a:srgbClr val="E6E8E9"/>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74" name="Google Shape;274;p33"/>
          <p:cNvGrpSpPr/>
          <p:nvPr/>
        </p:nvGrpSpPr>
        <p:grpSpPr>
          <a:xfrm>
            <a:off x="3418652" y="3671172"/>
            <a:ext cx="2843213" cy="2859425"/>
            <a:chOff x="4572000" y="517307"/>
            <a:chExt cx="2843213" cy="2859425"/>
          </a:xfrm>
        </p:grpSpPr>
        <p:sp>
          <p:nvSpPr>
            <p:cNvPr id="275" name="Google Shape;275;p33"/>
            <p:cNvSpPr/>
            <p:nvPr/>
          </p:nvSpPr>
          <p:spPr>
            <a:xfrm>
              <a:off x="4572000" y="517307"/>
              <a:ext cx="2843213" cy="2859425"/>
            </a:xfrm>
            <a:prstGeom prst="rect">
              <a:avLst/>
            </a:prstGeom>
            <a:solidFill>
              <a:srgbClr val="E6E8E9"/>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33"/>
            <p:cNvSpPr txBox="1"/>
            <p:nvPr/>
          </p:nvSpPr>
          <p:spPr>
            <a:xfrm>
              <a:off x="4572000" y="740172"/>
              <a:ext cx="2843213"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3200" b="1">
                <a:solidFill>
                  <a:srgbClr val="262626"/>
                </a:solidFill>
                <a:latin typeface="Arial"/>
                <a:ea typeface="Arial"/>
                <a:cs typeface="Arial"/>
                <a:sym typeface="Arial"/>
              </a:endParaRPr>
            </a:p>
            <a:p>
              <a:pPr marL="0" marR="0" lvl="0" indent="0" algn="ctr" rtl="0">
                <a:spcBef>
                  <a:spcPts val="0"/>
                </a:spcBef>
                <a:spcAft>
                  <a:spcPts val="0"/>
                </a:spcAft>
                <a:buNone/>
              </a:pPr>
              <a:r>
                <a:rPr lang="en-US" sz="3200" b="1">
                  <a:solidFill>
                    <a:srgbClr val="262626"/>
                  </a:solidFill>
                  <a:latin typeface="Arial"/>
                  <a:ea typeface="Arial"/>
                  <a:cs typeface="Arial"/>
                  <a:sym typeface="Arial"/>
                </a:rPr>
                <a:t>DISTRACT</a:t>
              </a:r>
              <a:endParaRPr/>
            </a:p>
            <a:p>
              <a:pPr marL="0" marR="0" lvl="0" indent="0" algn="ctr" rtl="0">
                <a:spcBef>
                  <a:spcPts val="0"/>
                </a:spcBef>
                <a:spcAft>
                  <a:spcPts val="0"/>
                </a:spcAft>
                <a:buNone/>
              </a:pPr>
              <a:endParaRPr sz="3200" b="1">
                <a:solidFill>
                  <a:srgbClr val="262626"/>
                </a:solidFill>
                <a:latin typeface="Arial"/>
                <a:ea typeface="Arial"/>
                <a:cs typeface="Arial"/>
                <a:sym typeface="Arial"/>
              </a:endParaRPr>
            </a:p>
            <a:p>
              <a:pPr marL="0" marR="0" lvl="0" indent="0" algn="ctr" rtl="0">
                <a:spcBef>
                  <a:spcPts val="0"/>
                </a:spcBef>
                <a:spcAft>
                  <a:spcPts val="0"/>
                </a:spcAft>
                <a:buNone/>
              </a:pPr>
              <a:r>
                <a:rPr lang="en-US" sz="1800">
                  <a:solidFill>
                    <a:srgbClr val="262626"/>
                  </a:solidFill>
                  <a:latin typeface="Arial"/>
                  <a:ea typeface="Arial"/>
                  <a:cs typeface="Arial"/>
                  <a:sym typeface="Arial"/>
                </a:rPr>
                <a:t>Interrupting the behavior of the harasser</a:t>
              </a:r>
              <a:endParaRPr/>
            </a:p>
          </p:txBody>
        </p:sp>
      </p:grpSp>
      <p:sp>
        <p:nvSpPr>
          <p:cNvPr id="277" name="Google Shape;277;p33"/>
          <p:cNvSpPr txBox="1"/>
          <p:nvPr/>
        </p:nvSpPr>
        <p:spPr>
          <a:xfrm>
            <a:off x="192742" y="3871886"/>
            <a:ext cx="2843213" cy="190821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3200" b="1">
              <a:solidFill>
                <a:srgbClr val="262626"/>
              </a:solidFill>
              <a:latin typeface="Arial"/>
              <a:ea typeface="Arial"/>
              <a:cs typeface="Arial"/>
              <a:sym typeface="Arial"/>
            </a:endParaRPr>
          </a:p>
          <a:p>
            <a:pPr marL="0" marR="0" lvl="0" indent="0" algn="ctr" rtl="0">
              <a:spcBef>
                <a:spcPts val="0"/>
              </a:spcBef>
              <a:spcAft>
                <a:spcPts val="0"/>
              </a:spcAft>
              <a:buNone/>
            </a:pPr>
            <a:r>
              <a:rPr lang="en-US" sz="3200" b="1">
                <a:solidFill>
                  <a:srgbClr val="262626"/>
                </a:solidFill>
                <a:latin typeface="Arial"/>
                <a:ea typeface="Arial"/>
                <a:cs typeface="Arial"/>
                <a:sym typeface="Arial"/>
              </a:rPr>
              <a:t>DELEGATE </a:t>
            </a:r>
            <a:endParaRPr/>
          </a:p>
          <a:p>
            <a:pPr marL="0" marR="0" lvl="0" indent="0" algn="ctr" rtl="0">
              <a:spcBef>
                <a:spcPts val="0"/>
              </a:spcBef>
              <a:spcAft>
                <a:spcPts val="0"/>
              </a:spcAft>
              <a:buNone/>
            </a:pPr>
            <a:endParaRPr sz="1800">
              <a:solidFill>
                <a:srgbClr val="262626"/>
              </a:solidFill>
              <a:latin typeface="Arial"/>
              <a:ea typeface="Arial"/>
              <a:cs typeface="Arial"/>
              <a:sym typeface="Arial"/>
            </a:endParaRPr>
          </a:p>
          <a:p>
            <a:pPr marL="0" marR="0" lvl="0" indent="0" algn="ctr" rtl="0">
              <a:spcBef>
                <a:spcPts val="0"/>
              </a:spcBef>
              <a:spcAft>
                <a:spcPts val="0"/>
              </a:spcAft>
              <a:buNone/>
            </a:pPr>
            <a:r>
              <a:rPr lang="en-US" sz="1800">
                <a:solidFill>
                  <a:srgbClr val="262626"/>
                </a:solidFill>
                <a:latin typeface="Arial"/>
                <a:ea typeface="Arial"/>
                <a:cs typeface="Arial"/>
                <a:sym typeface="Arial"/>
              </a:rPr>
              <a:t>Getting assistance to intervene </a:t>
            </a:r>
            <a:endParaRPr/>
          </a:p>
        </p:txBody>
      </p:sp>
      <p:grpSp>
        <p:nvGrpSpPr>
          <p:cNvPr id="278" name="Google Shape;278;p33"/>
          <p:cNvGrpSpPr/>
          <p:nvPr/>
        </p:nvGrpSpPr>
        <p:grpSpPr>
          <a:xfrm>
            <a:off x="3418653" y="517306"/>
            <a:ext cx="2843213" cy="2859425"/>
            <a:chOff x="4594417" y="3668396"/>
            <a:chExt cx="2843213" cy="2859425"/>
          </a:xfrm>
        </p:grpSpPr>
        <p:sp>
          <p:nvSpPr>
            <p:cNvPr id="279" name="Google Shape;279;p33"/>
            <p:cNvSpPr/>
            <p:nvPr/>
          </p:nvSpPr>
          <p:spPr>
            <a:xfrm>
              <a:off x="4594417" y="3668396"/>
              <a:ext cx="2843213" cy="2859425"/>
            </a:xfrm>
            <a:prstGeom prst="rect">
              <a:avLst/>
            </a:prstGeom>
            <a:solidFill>
              <a:srgbClr val="E6E8E9"/>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33"/>
            <p:cNvSpPr txBox="1"/>
            <p:nvPr/>
          </p:nvSpPr>
          <p:spPr>
            <a:xfrm>
              <a:off x="4594417" y="3844137"/>
              <a:ext cx="2843213" cy="21852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3200" b="1">
                <a:solidFill>
                  <a:srgbClr val="262626"/>
                </a:solidFill>
                <a:latin typeface="Arial"/>
                <a:ea typeface="Arial"/>
                <a:cs typeface="Arial"/>
                <a:sym typeface="Arial"/>
              </a:endParaRPr>
            </a:p>
            <a:p>
              <a:pPr marL="0" marR="0" lvl="0" indent="0" algn="ctr" rtl="0">
                <a:spcBef>
                  <a:spcPts val="0"/>
                </a:spcBef>
                <a:spcAft>
                  <a:spcPts val="0"/>
                </a:spcAft>
                <a:buNone/>
              </a:pPr>
              <a:r>
                <a:rPr lang="en-US" sz="3200" b="1">
                  <a:solidFill>
                    <a:srgbClr val="262626"/>
                  </a:solidFill>
                  <a:latin typeface="Arial"/>
                  <a:ea typeface="Arial"/>
                  <a:cs typeface="Arial"/>
                  <a:sym typeface="Arial"/>
                </a:rPr>
                <a:t>DELAY</a:t>
              </a:r>
              <a:r>
                <a:rPr lang="en-US" sz="1800">
                  <a:solidFill>
                    <a:srgbClr val="262626"/>
                  </a:solidFill>
                  <a:latin typeface="Arial"/>
                  <a:ea typeface="Arial"/>
                  <a:cs typeface="Arial"/>
                  <a:sym typeface="Arial"/>
                </a:rPr>
                <a:t> </a:t>
              </a:r>
              <a:endParaRPr/>
            </a:p>
            <a:p>
              <a:pPr marL="0" marR="0" lvl="0" indent="0" algn="ctr" rtl="0">
                <a:spcBef>
                  <a:spcPts val="0"/>
                </a:spcBef>
                <a:spcAft>
                  <a:spcPts val="0"/>
                </a:spcAft>
                <a:buNone/>
              </a:pPr>
              <a:endParaRPr sz="1800">
                <a:solidFill>
                  <a:srgbClr val="262626"/>
                </a:solidFill>
                <a:latin typeface="Arial"/>
                <a:ea typeface="Arial"/>
                <a:cs typeface="Arial"/>
                <a:sym typeface="Arial"/>
              </a:endParaRPr>
            </a:p>
            <a:p>
              <a:pPr marL="0" marR="0" lvl="0" indent="0" algn="ctr" rtl="0">
                <a:spcBef>
                  <a:spcPts val="0"/>
                </a:spcBef>
                <a:spcAft>
                  <a:spcPts val="0"/>
                </a:spcAft>
                <a:buNone/>
              </a:pPr>
              <a:r>
                <a:rPr lang="en-US" sz="1800">
                  <a:solidFill>
                    <a:srgbClr val="262626"/>
                  </a:solidFill>
                  <a:latin typeface="Arial"/>
                  <a:ea typeface="Arial"/>
                  <a:cs typeface="Arial"/>
                  <a:sym typeface="Arial"/>
                </a:rPr>
                <a:t>Following up and supporting target after incident</a:t>
              </a:r>
              <a:endParaRPr/>
            </a:p>
          </p:txBody>
        </p:sp>
      </p:grpSp>
      <p:sp>
        <p:nvSpPr>
          <p:cNvPr id="5" name="Google Shape;286;p34">
            <a:extLst>
              <a:ext uri="{FF2B5EF4-FFF2-40B4-BE49-F238E27FC236}">
                <a16:creationId xmlns:a16="http://schemas.microsoft.com/office/drawing/2014/main" id="{DCCE6AB5-B1F3-3FF6-DD3B-3041976B14D1}"/>
              </a:ext>
            </a:extLst>
          </p:cNvPr>
          <p:cNvSpPr/>
          <p:nvPr/>
        </p:nvSpPr>
        <p:spPr>
          <a:xfrm>
            <a:off x="6521750" y="1809358"/>
            <a:ext cx="2397515" cy="2859425"/>
          </a:xfrm>
          <a:prstGeom prst="rect">
            <a:avLst/>
          </a:prstGeom>
          <a:solidFill>
            <a:srgbClr val="E6E8E9"/>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rgbClr val="262626"/>
                </a:solidFill>
                <a:latin typeface="Arial"/>
                <a:ea typeface="Arial"/>
                <a:cs typeface="Arial"/>
                <a:sym typeface="Arial"/>
              </a:rPr>
              <a:t>DOCUMENT</a:t>
            </a:r>
            <a:endParaRPr sz="2800" dirty="0"/>
          </a:p>
          <a:p>
            <a:pPr marL="0" marR="0" lvl="0" indent="0" algn="ctr" rtl="0">
              <a:spcBef>
                <a:spcPts val="0"/>
              </a:spcBef>
              <a:spcAft>
                <a:spcPts val="0"/>
              </a:spcAft>
              <a:buNone/>
            </a:pPr>
            <a:endParaRPr sz="1800">
              <a:solidFill>
                <a:srgbClr val="262626"/>
              </a:solidFill>
              <a:latin typeface="Arial"/>
              <a:ea typeface="Arial"/>
              <a:cs typeface="Arial"/>
              <a:sym typeface="Arial"/>
            </a:endParaRPr>
          </a:p>
          <a:p>
            <a:pPr marL="0" marR="0" lvl="0" indent="0" algn="ctr" rtl="0">
              <a:spcBef>
                <a:spcPts val="0"/>
              </a:spcBef>
              <a:spcAft>
                <a:spcPts val="0"/>
              </a:spcAft>
              <a:buNone/>
            </a:pPr>
            <a:r>
              <a:rPr lang="en-US" sz="1800" dirty="0">
                <a:solidFill>
                  <a:srgbClr val="262626"/>
                </a:solidFill>
                <a:latin typeface="Arial"/>
                <a:ea typeface="Arial"/>
                <a:cs typeface="Arial"/>
                <a:sym typeface="Arial"/>
              </a:rPr>
              <a:t>The act of recording or noting down the details (i.e. perpetrator, place, time) of an incident of harassment</a:t>
            </a:r>
            <a:endParaRPr sz="1800" dirty="0">
              <a:solidFill>
                <a:srgbClr val="F2F2F2"/>
              </a:solidFill>
              <a:latin typeface="Arial"/>
              <a:ea typeface="Arial"/>
              <a:cs typeface="Arial"/>
              <a:sym typeface="Arial"/>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84A39"/>
        </a:solidFill>
        <a:effectLst/>
      </p:bgPr>
    </p:bg>
    <p:spTree>
      <p:nvGrpSpPr>
        <p:cNvPr id="1" name="Shape 100"/>
        <p:cNvGrpSpPr/>
        <p:nvPr/>
      </p:nvGrpSpPr>
      <p:grpSpPr>
        <a:xfrm>
          <a:off x="0" y="0"/>
          <a:ext cx="0" cy="0"/>
          <a:chOff x="0" y="0"/>
          <a:chExt cx="0" cy="0"/>
        </a:xfrm>
      </p:grpSpPr>
      <p:pic>
        <p:nvPicPr>
          <p:cNvPr id="4" name="Picture 3" descr="A group of people sitting in chairs in a room with lights and balloons&#10;&#10;Description automatically generated">
            <a:extLst>
              <a:ext uri="{FF2B5EF4-FFF2-40B4-BE49-F238E27FC236}">
                <a16:creationId xmlns:a16="http://schemas.microsoft.com/office/drawing/2014/main" id="{36887D9B-C6FA-F31D-AFB6-771B1CC3311B}"/>
              </a:ext>
            </a:extLst>
          </p:cNvPr>
          <p:cNvPicPr>
            <a:picLocks noChangeAspect="1"/>
          </p:cNvPicPr>
          <p:nvPr/>
        </p:nvPicPr>
        <p:blipFill>
          <a:blip r:embed="rId3"/>
          <a:stretch>
            <a:fillRect/>
          </a:stretch>
        </p:blipFill>
        <p:spPr>
          <a:xfrm>
            <a:off x="6784522" y="4343398"/>
            <a:ext cx="1768930" cy="2383972"/>
          </a:xfrm>
          <a:prstGeom prst="rect">
            <a:avLst/>
          </a:prstGeom>
        </p:spPr>
      </p:pic>
      <p:sp>
        <p:nvSpPr>
          <p:cNvPr id="102" name="Google Shape;102;p14"/>
          <p:cNvSpPr txBox="1"/>
          <p:nvPr/>
        </p:nvSpPr>
        <p:spPr>
          <a:xfrm>
            <a:off x="347960" y="272824"/>
            <a:ext cx="8164153" cy="1569660"/>
          </a:xfrm>
          <a:prstGeom prst="rect">
            <a:avLst/>
          </a:prstGeom>
          <a:solidFill>
            <a:srgbClr val="E6E8E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a:solidFill>
                  <a:srgbClr val="184A39"/>
                </a:solidFill>
                <a:latin typeface="Calibri"/>
                <a:ea typeface="Calibri"/>
                <a:cs typeface="Calibri"/>
                <a:sym typeface="Calibri"/>
              </a:rPr>
              <a:t>Oxford SU is here to represent, support, and create communities for all 25,000+ University of Oxford students. </a:t>
            </a:r>
            <a:endParaRPr sz="1800">
              <a:solidFill>
                <a:schemeClr val="dk1"/>
              </a:solidFill>
              <a:latin typeface="Calibri"/>
              <a:ea typeface="Calibri"/>
              <a:cs typeface="Calibri"/>
              <a:sym typeface="Calibri"/>
            </a:endParaRPr>
          </a:p>
        </p:txBody>
      </p:sp>
      <p:pic>
        <p:nvPicPr>
          <p:cNvPr id="104" name="Google Shape;104;p14" descr="A picture containing text, gallery  Description automatically generated"/>
          <p:cNvPicPr preferRelativeResize="0"/>
          <p:nvPr/>
        </p:nvPicPr>
        <p:blipFill rotWithShape="1">
          <a:blip r:embed="rId4">
            <a:alphaModFix/>
          </a:blip>
          <a:srcRect/>
          <a:stretch/>
        </p:blipFill>
        <p:spPr>
          <a:xfrm>
            <a:off x="4645231" y="2896590"/>
            <a:ext cx="1634837" cy="2183081"/>
          </a:xfrm>
          <a:prstGeom prst="rect">
            <a:avLst/>
          </a:prstGeom>
          <a:noFill/>
          <a:ln>
            <a:noFill/>
          </a:ln>
        </p:spPr>
      </p:pic>
      <p:pic>
        <p:nvPicPr>
          <p:cNvPr id="103" name="Google Shape;103;p14" descr="A picture containing grass, outdoor, person, dog  Description automatically generated"/>
          <p:cNvPicPr preferRelativeResize="0"/>
          <p:nvPr/>
        </p:nvPicPr>
        <p:blipFill rotWithShape="1">
          <a:blip r:embed="rId5">
            <a:alphaModFix/>
          </a:blip>
          <a:srcRect/>
          <a:stretch/>
        </p:blipFill>
        <p:spPr>
          <a:xfrm>
            <a:off x="2943101" y="3142014"/>
            <a:ext cx="1694213" cy="2291938"/>
          </a:xfrm>
          <a:prstGeom prst="rect">
            <a:avLst/>
          </a:prstGeom>
          <a:noFill/>
          <a:ln>
            <a:noFill/>
          </a:ln>
        </p:spPr>
      </p:pic>
      <p:pic>
        <p:nvPicPr>
          <p:cNvPr id="105" name="Google Shape;105;p14"/>
          <p:cNvPicPr preferRelativeResize="0"/>
          <p:nvPr/>
        </p:nvPicPr>
        <p:blipFill rotWithShape="1">
          <a:blip r:embed="rId6">
            <a:alphaModFix/>
          </a:blip>
          <a:srcRect/>
          <a:stretch/>
        </p:blipFill>
        <p:spPr>
          <a:xfrm>
            <a:off x="402771" y="2891820"/>
            <a:ext cx="2485902" cy="2293561"/>
          </a:xfrm>
          <a:prstGeom prst="rect">
            <a:avLst/>
          </a:prstGeom>
          <a:noFill/>
          <a:ln>
            <a:noFill/>
          </a:ln>
        </p:spPr>
      </p:pic>
      <p:pic>
        <p:nvPicPr>
          <p:cNvPr id="106" name="Google Shape;106;p14" descr="A picture containing text  Description automatically generated"/>
          <p:cNvPicPr preferRelativeResize="0"/>
          <p:nvPr/>
        </p:nvPicPr>
        <p:blipFill rotWithShape="1">
          <a:blip r:embed="rId7">
            <a:alphaModFix/>
          </a:blip>
          <a:srcRect/>
          <a:stretch/>
        </p:blipFill>
        <p:spPr>
          <a:xfrm>
            <a:off x="3480461" y="5180757"/>
            <a:ext cx="1694214" cy="1689961"/>
          </a:xfrm>
          <a:prstGeom prst="rect">
            <a:avLst/>
          </a:prstGeom>
          <a:noFill/>
          <a:ln>
            <a:noFill/>
          </a:ln>
        </p:spPr>
      </p:pic>
      <p:pic>
        <p:nvPicPr>
          <p:cNvPr id="110" name="Google Shape;110;p14" descr="Text  Description automatically generated"/>
          <p:cNvPicPr preferRelativeResize="0"/>
          <p:nvPr/>
        </p:nvPicPr>
        <p:blipFill rotWithShape="1">
          <a:blip r:embed="rId8">
            <a:alphaModFix/>
          </a:blip>
          <a:srcRect/>
          <a:stretch/>
        </p:blipFill>
        <p:spPr>
          <a:xfrm>
            <a:off x="1938151" y="4897273"/>
            <a:ext cx="1505198" cy="1504827"/>
          </a:xfrm>
          <a:prstGeom prst="rect">
            <a:avLst/>
          </a:prstGeom>
          <a:noFill/>
          <a:ln>
            <a:noFill/>
          </a:ln>
        </p:spPr>
      </p:pic>
      <p:pic>
        <p:nvPicPr>
          <p:cNvPr id="111" name="Google Shape;111;p14"/>
          <p:cNvPicPr preferRelativeResize="0"/>
          <p:nvPr/>
        </p:nvPicPr>
        <p:blipFill rotWithShape="1">
          <a:blip r:embed="rId9">
            <a:alphaModFix/>
          </a:blip>
          <a:srcRect/>
          <a:stretch/>
        </p:blipFill>
        <p:spPr>
          <a:xfrm>
            <a:off x="460169" y="6229619"/>
            <a:ext cx="2743200" cy="599661"/>
          </a:xfrm>
          <a:prstGeom prst="rect">
            <a:avLst/>
          </a:prstGeom>
          <a:noFill/>
          <a:ln>
            <a:noFill/>
          </a:ln>
        </p:spPr>
      </p:pic>
      <p:pic>
        <p:nvPicPr>
          <p:cNvPr id="2" name="Picture 1" descr="A black rectangular object with white text&#10;&#10;Description automatically generated">
            <a:extLst>
              <a:ext uri="{FF2B5EF4-FFF2-40B4-BE49-F238E27FC236}">
                <a16:creationId xmlns:a16="http://schemas.microsoft.com/office/drawing/2014/main" id="{D42A732F-543B-3843-3205-90FAFD8985BA}"/>
              </a:ext>
            </a:extLst>
          </p:cNvPr>
          <p:cNvPicPr>
            <a:picLocks noChangeAspect="1"/>
          </p:cNvPicPr>
          <p:nvPr/>
        </p:nvPicPr>
        <p:blipFill>
          <a:blip r:embed="rId10"/>
          <a:stretch>
            <a:fillRect/>
          </a:stretch>
        </p:blipFill>
        <p:spPr>
          <a:xfrm>
            <a:off x="522514" y="1965596"/>
            <a:ext cx="4572000" cy="1185093"/>
          </a:xfrm>
          <a:prstGeom prst="rect">
            <a:avLst/>
          </a:prstGeom>
        </p:spPr>
      </p:pic>
      <p:pic>
        <p:nvPicPr>
          <p:cNvPr id="3" name="Picture 2" descr="A group of people sitting at a table with post-it notes&#10;&#10;Description automatically generated">
            <a:extLst>
              <a:ext uri="{FF2B5EF4-FFF2-40B4-BE49-F238E27FC236}">
                <a16:creationId xmlns:a16="http://schemas.microsoft.com/office/drawing/2014/main" id="{23AF4DDF-8675-9F8B-7042-BEF7E419702B}"/>
              </a:ext>
            </a:extLst>
          </p:cNvPr>
          <p:cNvPicPr>
            <a:picLocks noChangeAspect="1"/>
          </p:cNvPicPr>
          <p:nvPr/>
        </p:nvPicPr>
        <p:blipFill>
          <a:blip r:embed="rId11"/>
          <a:stretch>
            <a:fillRect/>
          </a:stretch>
        </p:blipFill>
        <p:spPr>
          <a:xfrm>
            <a:off x="6272893" y="2481943"/>
            <a:ext cx="1921329" cy="2558143"/>
          </a:xfrm>
          <a:prstGeom prst="rect">
            <a:avLst/>
          </a:prstGeom>
        </p:spPr>
      </p:pic>
      <p:pic>
        <p:nvPicPr>
          <p:cNvPr id="107" name="Google Shape;107;p14" descr="Text  Description automatically generated"/>
          <p:cNvPicPr preferRelativeResize="0"/>
          <p:nvPr/>
        </p:nvPicPr>
        <p:blipFill rotWithShape="1">
          <a:blip r:embed="rId12">
            <a:alphaModFix/>
          </a:blip>
          <a:srcRect/>
          <a:stretch/>
        </p:blipFill>
        <p:spPr>
          <a:xfrm>
            <a:off x="5172692" y="4977740"/>
            <a:ext cx="1733799" cy="1753591"/>
          </a:xfrm>
          <a:prstGeom prst="rect">
            <a:avLst/>
          </a:prstGeom>
          <a:noFill/>
          <a:ln>
            <a:noFill/>
          </a:ln>
        </p:spPr>
      </p:pic>
      <p:pic>
        <p:nvPicPr>
          <p:cNvPr id="7" name="Picture 6" descr="A black and red sign with text&#10;&#10;Description automatically generated">
            <a:extLst>
              <a:ext uri="{FF2B5EF4-FFF2-40B4-BE49-F238E27FC236}">
                <a16:creationId xmlns:a16="http://schemas.microsoft.com/office/drawing/2014/main" id="{F4B6534E-8A22-0E48-DCC0-722AA1947C12}"/>
              </a:ext>
            </a:extLst>
          </p:cNvPr>
          <p:cNvPicPr>
            <a:picLocks noChangeAspect="1"/>
          </p:cNvPicPr>
          <p:nvPr/>
        </p:nvPicPr>
        <p:blipFill>
          <a:blip r:embed="rId13"/>
          <a:stretch>
            <a:fillRect/>
          </a:stretch>
        </p:blipFill>
        <p:spPr>
          <a:xfrm>
            <a:off x="781050" y="5250996"/>
            <a:ext cx="1061358" cy="9715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5"/>
          <p:cNvSpPr/>
          <p:nvPr/>
        </p:nvSpPr>
        <p:spPr>
          <a:xfrm>
            <a:off x="0" y="0"/>
            <a:ext cx="9144000" cy="6976153"/>
          </a:xfrm>
          <a:prstGeom prst="rect">
            <a:avLst/>
          </a:prstGeom>
          <a:solidFill>
            <a:srgbClr val="184A39"/>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endParaRPr lang="en-US" sz="1600" dirty="0">
              <a:solidFill>
                <a:schemeClr val="lt1"/>
              </a:solidFill>
            </a:endParaRPr>
          </a:p>
        </p:txBody>
      </p:sp>
      <p:sp>
        <p:nvSpPr>
          <p:cNvPr id="294" name="Google Shape;294;p35"/>
          <p:cNvSpPr/>
          <p:nvPr/>
        </p:nvSpPr>
        <p:spPr>
          <a:xfrm>
            <a:off x="162232" y="1173501"/>
            <a:ext cx="2763451"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u="sng">
              <a:solidFill>
                <a:srgbClr val="FFFF00"/>
              </a:solidFill>
              <a:latin typeface="Calibri"/>
              <a:ea typeface="Calibri"/>
              <a:cs typeface="Calibri"/>
              <a:sym typeface="Calibri"/>
            </a:endParaRPr>
          </a:p>
        </p:txBody>
      </p:sp>
      <p:pic>
        <p:nvPicPr>
          <p:cNvPr id="296" name="Google Shape;296;p35"/>
          <p:cNvPicPr preferRelativeResize="0"/>
          <p:nvPr/>
        </p:nvPicPr>
        <p:blipFill rotWithShape="1">
          <a:blip r:embed="rId3">
            <a:alphaModFix/>
          </a:blip>
          <a:srcRect/>
          <a:stretch/>
        </p:blipFill>
        <p:spPr>
          <a:xfrm>
            <a:off x="355600" y="5845175"/>
            <a:ext cx="2743200" cy="1009650"/>
          </a:xfrm>
          <a:prstGeom prst="rect">
            <a:avLst/>
          </a:prstGeom>
          <a:noFill/>
          <a:ln>
            <a:noFill/>
          </a:ln>
        </p:spPr>
      </p:pic>
      <p:pic>
        <p:nvPicPr>
          <p:cNvPr id="2" name="Picture 1" descr="A group of colorful eyes with white text&#10;&#10;Description automatically generated">
            <a:extLst>
              <a:ext uri="{FF2B5EF4-FFF2-40B4-BE49-F238E27FC236}">
                <a16:creationId xmlns:a16="http://schemas.microsoft.com/office/drawing/2014/main" id="{05087F26-024B-80A5-DAC0-FAAC060A02E6}"/>
              </a:ext>
            </a:extLst>
          </p:cNvPr>
          <p:cNvPicPr>
            <a:picLocks noChangeAspect="1"/>
          </p:cNvPicPr>
          <p:nvPr/>
        </p:nvPicPr>
        <p:blipFill>
          <a:blip r:embed="rId4"/>
          <a:stretch>
            <a:fillRect/>
          </a:stretch>
        </p:blipFill>
        <p:spPr>
          <a:xfrm>
            <a:off x="3788229" y="3907013"/>
            <a:ext cx="4702628" cy="2647147"/>
          </a:xfrm>
          <a:prstGeom prst="rect">
            <a:avLst/>
          </a:prstGeom>
        </p:spPr>
      </p:pic>
      <p:pic>
        <p:nvPicPr>
          <p:cNvPr id="3" name="Picture 2" descr="A poster of a blue lips with white text&#10;&#10;Description automatically generated">
            <a:extLst>
              <a:ext uri="{FF2B5EF4-FFF2-40B4-BE49-F238E27FC236}">
                <a16:creationId xmlns:a16="http://schemas.microsoft.com/office/drawing/2014/main" id="{1EA8AEEC-3582-B4B6-6A5C-912FF42955D9}"/>
              </a:ext>
            </a:extLst>
          </p:cNvPr>
          <p:cNvPicPr>
            <a:picLocks noChangeAspect="1"/>
          </p:cNvPicPr>
          <p:nvPr/>
        </p:nvPicPr>
        <p:blipFill>
          <a:blip r:embed="rId5"/>
          <a:stretch>
            <a:fillRect/>
          </a:stretch>
        </p:blipFill>
        <p:spPr>
          <a:xfrm>
            <a:off x="457200" y="662668"/>
            <a:ext cx="5127171" cy="288743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6"/>
          <p:cNvSpPr/>
          <p:nvPr/>
        </p:nvSpPr>
        <p:spPr>
          <a:xfrm>
            <a:off x="0" y="0"/>
            <a:ext cx="9144000" cy="6976153"/>
          </a:xfrm>
          <a:prstGeom prst="rect">
            <a:avLst/>
          </a:prstGeom>
          <a:solidFill>
            <a:srgbClr val="184A39"/>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lt1"/>
              </a:solidFill>
              <a:latin typeface="Arial"/>
              <a:ea typeface="Arial"/>
              <a:cs typeface="Arial"/>
              <a:sym typeface="Arial"/>
            </a:endParaRPr>
          </a:p>
        </p:txBody>
      </p:sp>
      <p:sp>
        <p:nvSpPr>
          <p:cNvPr id="303" name="Google Shape;303;p36"/>
          <p:cNvSpPr txBox="1"/>
          <p:nvPr/>
        </p:nvSpPr>
        <p:spPr>
          <a:xfrm>
            <a:off x="884047" y="842059"/>
            <a:ext cx="32289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Your Safety</a:t>
            </a:r>
            <a:endParaRPr/>
          </a:p>
        </p:txBody>
      </p:sp>
      <p:pic>
        <p:nvPicPr>
          <p:cNvPr id="304" name="Google Shape;304;p36"/>
          <p:cNvPicPr preferRelativeResize="0"/>
          <p:nvPr/>
        </p:nvPicPr>
        <p:blipFill rotWithShape="1">
          <a:blip r:embed="rId3">
            <a:alphaModFix/>
          </a:blip>
          <a:srcRect/>
          <a:stretch/>
        </p:blipFill>
        <p:spPr>
          <a:xfrm>
            <a:off x="6096000" y="155575"/>
            <a:ext cx="2743200" cy="1009650"/>
          </a:xfrm>
          <a:prstGeom prst="rect">
            <a:avLst/>
          </a:prstGeom>
          <a:noFill/>
          <a:ln>
            <a:noFill/>
          </a:ln>
        </p:spPr>
      </p:pic>
      <p:sp>
        <p:nvSpPr>
          <p:cNvPr id="305" name="Google Shape;305;p36"/>
          <p:cNvSpPr txBox="1"/>
          <p:nvPr/>
        </p:nvSpPr>
        <p:spPr>
          <a:xfrm>
            <a:off x="235527" y="1723892"/>
            <a:ext cx="8672945" cy="427809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600"/>
              <a:buFont typeface="Arial"/>
              <a:buChar char="•"/>
            </a:pPr>
            <a:r>
              <a:rPr lang="en-US" sz="1600">
                <a:solidFill>
                  <a:schemeClr val="lt1"/>
                </a:solidFill>
                <a:latin typeface="Arial"/>
                <a:ea typeface="Arial"/>
                <a:cs typeface="Arial"/>
                <a:sym typeface="Arial"/>
              </a:rPr>
              <a:t>When you are deciding your next move as to how to support victims of harassment, your safety is a large consideration – your build, height, gender, race, upbringing etc. can impact whether you feel comfortable choosing a direct or an indirect form of intervention</a:t>
            </a:r>
            <a:endParaRPr/>
          </a:p>
          <a:p>
            <a:pPr marL="285750" marR="0" lvl="0" indent="-285750" algn="l" rtl="0">
              <a:spcBef>
                <a:spcPts val="0"/>
              </a:spcBef>
              <a:spcAft>
                <a:spcPts val="0"/>
              </a:spcAft>
              <a:buClr>
                <a:schemeClr val="lt1"/>
              </a:buClr>
              <a:buSzPts val="1600"/>
              <a:buFont typeface="Arial"/>
              <a:buChar char="•"/>
            </a:pPr>
            <a:r>
              <a:rPr lang="en-US" sz="1600">
                <a:solidFill>
                  <a:schemeClr val="lt1"/>
                </a:solidFill>
                <a:latin typeface="Arial"/>
                <a:ea typeface="Arial"/>
                <a:cs typeface="Arial"/>
                <a:sym typeface="Arial"/>
              </a:rPr>
              <a:t>Especially in a situation where other people around may have training, evaluate the situation i.e.    </a:t>
            </a:r>
            <a:endParaRPr/>
          </a:p>
          <a:p>
            <a:pPr marL="0" marR="0" lvl="0" indent="0" algn="l" rtl="0">
              <a:spcBef>
                <a:spcPts val="0"/>
              </a:spcBef>
              <a:spcAft>
                <a:spcPts val="0"/>
              </a:spcAft>
              <a:buNone/>
            </a:pPr>
            <a:r>
              <a:rPr lang="en-US" sz="1600">
                <a:solidFill>
                  <a:schemeClr val="lt1"/>
                </a:solidFill>
                <a:latin typeface="Arial"/>
                <a:ea typeface="Arial"/>
                <a:cs typeface="Arial"/>
                <a:sym typeface="Arial"/>
              </a:rPr>
              <a:t>            - the person; </a:t>
            </a:r>
            <a:endParaRPr/>
          </a:p>
          <a:p>
            <a:pPr marL="0" marR="0" lvl="0" indent="0" algn="l" rtl="0">
              <a:spcBef>
                <a:spcPts val="0"/>
              </a:spcBef>
              <a:spcAft>
                <a:spcPts val="0"/>
              </a:spcAft>
              <a:buNone/>
            </a:pPr>
            <a:r>
              <a:rPr lang="en-US" sz="1600">
                <a:solidFill>
                  <a:schemeClr val="lt1"/>
                </a:solidFill>
                <a:latin typeface="Arial"/>
                <a:ea typeface="Arial"/>
                <a:cs typeface="Arial"/>
                <a:sym typeface="Arial"/>
              </a:rPr>
              <a:t>            - anything you know about them i.e. any history of violence, confrontational attitude, </a:t>
            </a:r>
            <a:endParaRPr/>
          </a:p>
          <a:p>
            <a:pPr marL="0" marR="0" lvl="0" indent="0" algn="l" rtl="0">
              <a:spcBef>
                <a:spcPts val="0"/>
              </a:spcBef>
              <a:spcAft>
                <a:spcPts val="0"/>
              </a:spcAft>
              <a:buNone/>
            </a:pPr>
            <a:r>
              <a:rPr lang="en-US" sz="1600">
                <a:solidFill>
                  <a:schemeClr val="lt1"/>
                </a:solidFill>
                <a:latin typeface="Arial"/>
                <a:ea typeface="Arial"/>
                <a:cs typeface="Arial"/>
                <a:sym typeface="Arial"/>
              </a:rPr>
              <a:t>            - whether they have been drinking; </a:t>
            </a:r>
            <a:endParaRPr/>
          </a:p>
          <a:p>
            <a:pPr marL="0" marR="0" lvl="0" indent="0" algn="l" rtl="0">
              <a:spcBef>
                <a:spcPts val="0"/>
              </a:spcBef>
              <a:spcAft>
                <a:spcPts val="0"/>
              </a:spcAft>
              <a:buNone/>
            </a:pPr>
            <a:r>
              <a:rPr lang="en-US" sz="1600">
                <a:solidFill>
                  <a:schemeClr val="lt1"/>
                </a:solidFill>
                <a:latin typeface="Arial"/>
                <a:ea typeface="Arial"/>
                <a:cs typeface="Arial"/>
                <a:sym typeface="Arial"/>
              </a:rPr>
              <a:t>            -  what time of day it is; </a:t>
            </a:r>
            <a:endParaRPr/>
          </a:p>
          <a:p>
            <a:pPr marL="0" marR="0" lvl="0" indent="0" algn="l" rtl="0">
              <a:spcBef>
                <a:spcPts val="0"/>
              </a:spcBef>
              <a:spcAft>
                <a:spcPts val="0"/>
              </a:spcAft>
              <a:buNone/>
            </a:pPr>
            <a:r>
              <a:rPr lang="en-US" sz="1600">
                <a:solidFill>
                  <a:schemeClr val="lt1"/>
                </a:solidFill>
                <a:latin typeface="Arial"/>
                <a:ea typeface="Arial"/>
                <a:cs typeface="Arial"/>
                <a:sym typeface="Arial"/>
              </a:rPr>
              <a:t>            - where you are;</a:t>
            </a:r>
            <a:endParaRPr/>
          </a:p>
          <a:p>
            <a:pPr marL="0" marR="0" lvl="0" indent="0" algn="l" rtl="0">
              <a:spcBef>
                <a:spcPts val="0"/>
              </a:spcBef>
              <a:spcAft>
                <a:spcPts val="0"/>
              </a:spcAft>
              <a:buNone/>
            </a:pPr>
            <a:r>
              <a:rPr lang="en-US" sz="1600">
                <a:solidFill>
                  <a:schemeClr val="lt1"/>
                </a:solidFill>
                <a:latin typeface="Arial"/>
                <a:ea typeface="Arial"/>
                <a:cs typeface="Arial"/>
                <a:sym typeface="Arial"/>
              </a:rPr>
              <a:t>            - the people you have around you i.e. managers, security; college staff, your friends, </a:t>
            </a:r>
            <a:endParaRPr/>
          </a:p>
          <a:p>
            <a:pPr marL="0" marR="0" lvl="0" indent="0" algn="l" rtl="0">
              <a:spcBef>
                <a:spcPts val="0"/>
              </a:spcBef>
              <a:spcAft>
                <a:spcPts val="0"/>
              </a:spcAft>
              <a:buNone/>
            </a:pPr>
            <a:r>
              <a:rPr lang="en-US" sz="1600">
                <a:solidFill>
                  <a:schemeClr val="lt1"/>
                </a:solidFill>
                <a:latin typeface="Arial"/>
                <a:ea typeface="Arial"/>
                <a:cs typeface="Arial"/>
                <a:sym typeface="Arial"/>
              </a:rPr>
              <a:t>            - the nature of the situation;</a:t>
            </a:r>
            <a:endParaRPr/>
          </a:p>
          <a:p>
            <a:pPr marL="0" marR="0" lvl="0" indent="0" algn="l" rtl="0">
              <a:spcBef>
                <a:spcPts val="0"/>
              </a:spcBef>
              <a:spcAft>
                <a:spcPts val="0"/>
              </a:spcAft>
              <a:buNone/>
            </a:pPr>
            <a:r>
              <a:rPr lang="en-US" sz="1600">
                <a:solidFill>
                  <a:schemeClr val="lt1"/>
                </a:solidFill>
                <a:latin typeface="Arial"/>
                <a:ea typeface="Arial"/>
                <a:cs typeface="Arial"/>
                <a:sym typeface="Arial"/>
              </a:rPr>
              <a:t>            - resources i.e. do you have a phone?;</a:t>
            </a:r>
            <a:endParaRPr/>
          </a:p>
          <a:p>
            <a:pPr marL="0" marR="0" lvl="0" indent="0" algn="l" rtl="0">
              <a:spcBef>
                <a:spcPts val="0"/>
              </a:spcBef>
              <a:spcAft>
                <a:spcPts val="0"/>
              </a:spcAft>
              <a:buNone/>
            </a:pPr>
            <a:r>
              <a:rPr lang="en-US" sz="1600">
                <a:solidFill>
                  <a:schemeClr val="lt1"/>
                </a:solidFill>
                <a:latin typeface="Arial"/>
                <a:ea typeface="Arial"/>
                <a:cs typeface="Arial"/>
                <a:sym typeface="Arial"/>
              </a:rPr>
              <a:t>            - your background and how comfortable you feel in dealing with conflict</a:t>
            </a:r>
            <a:endParaRPr/>
          </a:p>
          <a:p>
            <a:pPr marL="285750" marR="0" lvl="0" indent="-184150" algn="l" rtl="0">
              <a:spcBef>
                <a:spcPts val="0"/>
              </a:spcBef>
              <a:spcAft>
                <a:spcPts val="0"/>
              </a:spcAft>
              <a:buClr>
                <a:schemeClr val="dk1"/>
              </a:buClr>
              <a:buSzPts val="1600"/>
              <a:buFont typeface="Arial"/>
              <a:buNone/>
            </a:pPr>
            <a:endParaRPr sz="1600" b="1">
              <a:solidFill>
                <a:schemeClr val="lt1"/>
              </a:solidFill>
              <a:latin typeface="Arial"/>
              <a:ea typeface="Arial"/>
              <a:cs typeface="Arial"/>
              <a:sym typeface="Arial"/>
            </a:endParaRPr>
          </a:p>
          <a:p>
            <a:pPr marL="0" marR="0" lvl="0" indent="0" algn="l" rtl="0">
              <a:spcBef>
                <a:spcPts val="0"/>
              </a:spcBef>
              <a:spcAft>
                <a:spcPts val="0"/>
              </a:spcAft>
              <a:buNone/>
            </a:pPr>
            <a:endParaRPr sz="1600" b="1">
              <a:solidFill>
                <a:schemeClr val="lt1"/>
              </a:solidFill>
              <a:latin typeface="Arial"/>
              <a:ea typeface="Arial"/>
              <a:cs typeface="Arial"/>
              <a:sym typeface="Arial"/>
            </a:endParaRPr>
          </a:p>
          <a:p>
            <a:pPr marL="0" marR="0" lvl="0" indent="0" algn="l" rtl="0">
              <a:spcBef>
                <a:spcPts val="0"/>
              </a:spcBef>
              <a:spcAft>
                <a:spcPts val="0"/>
              </a:spcAft>
              <a:buNone/>
            </a:pPr>
            <a:endParaRPr sz="1600" b="1">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7"/>
          <p:cNvSpPr/>
          <p:nvPr/>
        </p:nvSpPr>
        <p:spPr>
          <a:xfrm>
            <a:off x="0" y="-118153"/>
            <a:ext cx="9144000" cy="6976153"/>
          </a:xfrm>
          <a:prstGeom prst="rect">
            <a:avLst/>
          </a:prstGeom>
          <a:solidFill>
            <a:srgbClr val="184A39"/>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lt1"/>
              </a:solidFill>
              <a:latin typeface="Arial"/>
              <a:ea typeface="Arial"/>
              <a:cs typeface="Arial"/>
              <a:sym typeface="Arial"/>
            </a:endParaRPr>
          </a:p>
        </p:txBody>
      </p:sp>
      <p:pic>
        <p:nvPicPr>
          <p:cNvPr id="312" name="Google Shape;312;p37" descr="Oxford_SU-logo-OptionA-RGB-02_White.eps"/>
          <p:cNvPicPr preferRelativeResize="0"/>
          <p:nvPr/>
        </p:nvPicPr>
        <p:blipFill rotWithShape="1">
          <a:blip r:embed="rId3">
            <a:alphaModFix/>
          </a:blip>
          <a:srcRect/>
          <a:stretch/>
        </p:blipFill>
        <p:spPr>
          <a:xfrm>
            <a:off x="607854" y="5292200"/>
            <a:ext cx="1872208" cy="1325222"/>
          </a:xfrm>
          <a:prstGeom prst="rect">
            <a:avLst/>
          </a:prstGeom>
          <a:noFill/>
          <a:ln>
            <a:noFill/>
          </a:ln>
        </p:spPr>
      </p:pic>
      <p:sp>
        <p:nvSpPr>
          <p:cNvPr id="313" name="Google Shape;313;p37"/>
          <p:cNvSpPr txBox="1"/>
          <p:nvPr/>
        </p:nvSpPr>
        <p:spPr>
          <a:xfrm>
            <a:off x="7315199" y="5869847"/>
            <a:ext cx="125927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lt1"/>
                </a:solidFill>
                <a:latin typeface="Arial"/>
                <a:ea typeface="Arial"/>
                <a:cs typeface="Arial"/>
                <a:sym typeface="Arial"/>
              </a:rPr>
              <a:t>oxfordsu.org</a:t>
            </a:r>
            <a:endParaRPr sz="1400">
              <a:solidFill>
                <a:schemeClr val="lt1"/>
              </a:solidFill>
              <a:latin typeface="Arial"/>
              <a:ea typeface="Arial"/>
              <a:cs typeface="Arial"/>
              <a:sym typeface="Arial"/>
            </a:endParaRPr>
          </a:p>
        </p:txBody>
      </p:sp>
      <p:sp>
        <p:nvSpPr>
          <p:cNvPr id="314" name="Google Shape;314;p37"/>
          <p:cNvSpPr txBox="1"/>
          <p:nvPr/>
        </p:nvSpPr>
        <p:spPr>
          <a:xfrm>
            <a:off x="865574" y="842963"/>
            <a:ext cx="32289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Scenario 1</a:t>
            </a:r>
            <a:endParaRPr/>
          </a:p>
        </p:txBody>
      </p:sp>
      <p:sp>
        <p:nvSpPr>
          <p:cNvPr id="315" name="Google Shape;315;p37"/>
          <p:cNvSpPr/>
          <p:nvPr/>
        </p:nvSpPr>
        <p:spPr>
          <a:xfrm>
            <a:off x="407194" y="2427427"/>
            <a:ext cx="8329612"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You’re out clubbing. You see someone being groped by another person on the dancefloor, they seem to try to move away, but the person follows. </a:t>
            </a:r>
            <a:br>
              <a:rPr lang="en-US" sz="2400" b="1">
                <a:solidFill>
                  <a:schemeClr val="lt1"/>
                </a:solidFill>
                <a:latin typeface="Arial"/>
                <a:ea typeface="Arial"/>
                <a:cs typeface="Arial"/>
                <a:sym typeface="Arial"/>
              </a:rPr>
            </a:br>
            <a:r>
              <a:rPr lang="en-US" sz="2400" b="1">
                <a:solidFill>
                  <a:schemeClr val="lt1"/>
                </a:solidFill>
                <a:latin typeface="Arial"/>
                <a:ea typeface="Arial"/>
                <a:cs typeface="Arial"/>
                <a:sym typeface="Arial"/>
              </a:rPr>
              <a:t>What can you do?</a:t>
            </a:r>
            <a:endParaRPr sz="2400" b="1">
              <a:solidFill>
                <a:schemeClr val="lt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8"/>
          <p:cNvSpPr/>
          <p:nvPr/>
        </p:nvSpPr>
        <p:spPr>
          <a:xfrm>
            <a:off x="0" y="-118153"/>
            <a:ext cx="9144000" cy="6976153"/>
          </a:xfrm>
          <a:prstGeom prst="rect">
            <a:avLst/>
          </a:prstGeom>
          <a:solidFill>
            <a:srgbClr val="184A39"/>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lt1"/>
              </a:solidFill>
              <a:latin typeface="Arial"/>
              <a:ea typeface="Arial"/>
              <a:cs typeface="Arial"/>
              <a:sym typeface="Arial"/>
            </a:endParaRPr>
          </a:p>
        </p:txBody>
      </p:sp>
      <p:sp>
        <p:nvSpPr>
          <p:cNvPr id="322" name="Google Shape;322;p38"/>
          <p:cNvSpPr txBox="1"/>
          <p:nvPr/>
        </p:nvSpPr>
        <p:spPr>
          <a:xfrm>
            <a:off x="865574" y="842963"/>
            <a:ext cx="32289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Scenario 2</a:t>
            </a:r>
            <a:endParaRPr/>
          </a:p>
        </p:txBody>
      </p:sp>
      <p:sp>
        <p:nvSpPr>
          <p:cNvPr id="323" name="Google Shape;323;p38"/>
          <p:cNvSpPr/>
          <p:nvPr/>
        </p:nvSpPr>
        <p:spPr>
          <a:xfrm>
            <a:off x="407194" y="2277316"/>
            <a:ext cx="8329612" cy="218521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chemeClr val="lt1"/>
                </a:solidFill>
                <a:latin typeface="Calibri"/>
                <a:ea typeface="Calibri"/>
                <a:cs typeface="Calibri"/>
                <a:sym typeface="Calibri"/>
              </a:rPr>
              <a:t>You are at lunch with your coursemates and one of your coursemates starts making rude gestures and comments directed towards another student at lunch. </a:t>
            </a:r>
            <a:br>
              <a:rPr lang="en-US" sz="2800" b="1">
                <a:solidFill>
                  <a:schemeClr val="dk1"/>
                </a:solidFill>
                <a:latin typeface="Calibri"/>
                <a:ea typeface="Calibri"/>
                <a:cs typeface="Calibri"/>
                <a:sym typeface="Calibri"/>
              </a:rPr>
            </a:br>
            <a:r>
              <a:rPr lang="en-US" sz="2800" b="1">
                <a:solidFill>
                  <a:schemeClr val="lt1"/>
                </a:solidFill>
                <a:latin typeface="Calibri"/>
                <a:ea typeface="Calibri"/>
                <a:cs typeface="Calibri"/>
                <a:sym typeface="Calibri"/>
              </a:rPr>
              <a:t>What can you do?</a:t>
            </a:r>
            <a:endParaRPr/>
          </a:p>
          <a:p>
            <a:pPr marL="0" marR="0" lvl="0" indent="0" algn="ctr" rtl="0">
              <a:spcBef>
                <a:spcPts val="0"/>
              </a:spcBef>
              <a:spcAft>
                <a:spcPts val="0"/>
              </a:spcAft>
              <a:buNone/>
            </a:pPr>
            <a:endParaRPr sz="2400" b="1">
              <a:solidFill>
                <a:schemeClr val="lt1"/>
              </a:solidFill>
              <a:latin typeface="Times New Roman"/>
              <a:ea typeface="Times New Roman"/>
              <a:cs typeface="Times New Roman"/>
              <a:sym typeface="Times New Roman"/>
            </a:endParaRPr>
          </a:p>
        </p:txBody>
      </p:sp>
      <p:pic>
        <p:nvPicPr>
          <p:cNvPr id="324" name="Google Shape;324;p38"/>
          <p:cNvPicPr preferRelativeResize="0"/>
          <p:nvPr/>
        </p:nvPicPr>
        <p:blipFill rotWithShape="1">
          <a:blip r:embed="rId3">
            <a:alphaModFix/>
          </a:blip>
          <a:srcRect/>
          <a:stretch/>
        </p:blipFill>
        <p:spPr>
          <a:xfrm>
            <a:off x="6096000" y="155575"/>
            <a:ext cx="2743200" cy="1009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9"/>
          <p:cNvSpPr/>
          <p:nvPr/>
        </p:nvSpPr>
        <p:spPr>
          <a:xfrm>
            <a:off x="0" y="0"/>
            <a:ext cx="9144000" cy="6976153"/>
          </a:xfrm>
          <a:prstGeom prst="rect">
            <a:avLst/>
          </a:prstGeom>
          <a:solidFill>
            <a:srgbClr val="184A39"/>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lt1"/>
              </a:solidFill>
              <a:latin typeface="Arial"/>
              <a:ea typeface="Arial"/>
              <a:cs typeface="Arial"/>
              <a:sym typeface="Arial"/>
            </a:endParaRPr>
          </a:p>
        </p:txBody>
      </p:sp>
      <p:sp>
        <p:nvSpPr>
          <p:cNvPr id="331" name="Google Shape;331;p39"/>
          <p:cNvSpPr txBox="1"/>
          <p:nvPr/>
        </p:nvSpPr>
        <p:spPr>
          <a:xfrm>
            <a:off x="865574" y="842963"/>
            <a:ext cx="32289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Scenario 3</a:t>
            </a:r>
            <a:endParaRPr/>
          </a:p>
        </p:txBody>
      </p:sp>
      <p:sp>
        <p:nvSpPr>
          <p:cNvPr id="332" name="Google Shape;332;p39"/>
          <p:cNvSpPr txBox="1"/>
          <p:nvPr/>
        </p:nvSpPr>
        <p:spPr>
          <a:xfrm>
            <a:off x="1100137" y="2171700"/>
            <a:ext cx="7115175" cy="2514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39"/>
          <p:cNvSpPr/>
          <p:nvPr/>
        </p:nvSpPr>
        <p:spPr>
          <a:xfrm>
            <a:off x="377632" y="2149248"/>
            <a:ext cx="8388736" cy="267765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chemeClr val="lt1"/>
                </a:solidFill>
                <a:latin typeface="Arial"/>
                <a:ea typeface="Arial"/>
                <a:cs typeface="Arial"/>
                <a:sym typeface="Arial"/>
              </a:rPr>
              <a:t>You are at your friend’s house when their partner comes home. Their partner is upset with your friend and begins shouting at them, causing you to wonder whether your friend is in an unhealthy relationship.</a:t>
            </a:r>
            <a:br>
              <a:rPr lang="en-US" sz="2800" b="1">
                <a:solidFill>
                  <a:schemeClr val="lt1"/>
                </a:solidFill>
                <a:latin typeface="Arial"/>
                <a:ea typeface="Arial"/>
                <a:cs typeface="Arial"/>
                <a:sym typeface="Arial"/>
              </a:rPr>
            </a:br>
            <a:r>
              <a:rPr lang="en-US" sz="2800" b="1">
                <a:solidFill>
                  <a:schemeClr val="lt1"/>
                </a:solidFill>
                <a:latin typeface="Arial"/>
                <a:ea typeface="Arial"/>
                <a:cs typeface="Arial"/>
                <a:sym typeface="Arial"/>
              </a:rPr>
              <a:t>What can you do?</a:t>
            </a:r>
            <a:endParaRPr sz="2800" b="1">
              <a:solidFill>
                <a:schemeClr val="lt1"/>
              </a:solidFill>
              <a:latin typeface="Times New Roman"/>
              <a:ea typeface="Times New Roman"/>
              <a:cs typeface="Times New Roman"/>
              <a:sym typeface="Times New Roman"/>
            </a:endParaRPr>
          </a:p>
        </p:txBody>
      </p:sp>
      <p:pic>
        <p:nvPicPr>
          <p:cNvPr id="334" name="Google Shape;334;p39"/>
          <p:cNvPicPr preferRelativeResize="0"/>
          <p:nvPr/>
        </p:nvPicPr>
        <p:blipFill rotWithShape="1">
          <a:blip r:embed="rId3">
            <a:alphaModFix/>
          </a:blip>
          <a:srcRect/>
          <a:stretch/>
        </p:blipFill>
        <p:spPr>
          <a:xfrm>
            <a:off x="6096000" y="155575"/>
            <a:ext cx="2743200" cy="1009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84A39"/>
        </a:solidFill>
        <a:effectLst/>
      </p:bgPr>
    </p:bg>
    <p:spTree>
      <p:nvGrpSpPr>
        <p:cNvPr id="1" name="Shape 339"/>
        <p:cNvGrpSpPr/>
        <p:nvPr/>
      </p:nvGrpSpPr>
      <p:grpSpPr>
        <a:xfrm>
          <a:off x="0" y="0"/>
          <a:ext cx="0" cy="0"/>
          <a:chOff x="0" y="0"/>
          <a:chExt cx="0" cy="0"/>
        </a:xfrm>
      </p:grpSpPr>
      <p:sp>
        <p:nvSpPr>
          <p:cNvPr id="340" name="Google Shape;340;p40"/>
          <p:cNvSpPr/>
          <p:nvPr/>
        </p:nvSpPr>
        <p:spPr>
          <a:xfrm>
            <a:off x="585788" y="2308948"/>
            <a:ext cx="8086725" cy="267765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rgbClr val="FFFFFF"/>
                </a:solidFill>
                <a:latin typeface="Arial"/>
                <a:ea typeface="Arial"/>
                <a:cs typeface="Arial"/>
                <a:sym typeface="Arial"/>
              </a:rPr>
              <a:t>You are walking down the street when you notice a couple up ahead. They are being confronted by someone, who is shoving them and shouting homophobic slurs and threats at them</a:t>
            </a:r>
            <a:endParaRPr/>
          </a:p>
          <a:p>
            <a:pPr marL="0" marR="0" lvl="0" indent="0" algn="ctr" rtl="0">
              <a:spcBef>
                <a:spcPts val="0"/>
              </a:spcBef>
              <a:spcAft>
                <a:spcPts val="0"/>
              </a:spcAft>
              <a:buNone/>
            </a:pPr>
            <a:r>
              <a:rPr lang="en-US" sz="2800" b="1">
                <a:solidFill>
                  <a:srgbClr val="FFFFFF"/>
                </a:solidFill>
                <a:latin typeface="Arial"/>
                <a:ea typeface="Arial"/>
                <a:cs typeface="Arial"/>
                <a:sym typeface="Arial"/>
              </a:rPr>
              <a:t>What can you do? </a:t>
            </a:r>
            <a:endParaRPr sz="2800">
              <a:solidFill>
                <a:schemeClr val="dk1"/>
              </a:solidFill>
              <a:latin typeface="Arial"/>
              <a:ea typeface="Arial"/>
              <a:cs typeface="Arial"/>
              <a:sym typeface="Arial"/>
            </a:endParaRPr>
          </a:p>
        </p:txBody>
      </p:sp>
      <p:sp>
        <p:nvSpPr>
          <p:cNvPr id="341" name="Google Shape;341;p40"/>
          <p:cNvSpPr txBox="1"/>
          <p:nvPr/>
        </p:nvSpPr>
        <p:spPr>
          <a:xfrm>
            <a:off x="865574" y="842963"/>
            <a:ext cx="322897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Scenario 4</a:t>
            </a:r>
            <a:endParaRPr/>
          </a:p>
        </p:txBody>
      </p:sp>
      <p:pic>
        <p:nvPicPr>
          <p:cNvPr id="342" name="Google Shape;342;p40"/>
          <p:cNvPicPr preferRelativeResize="0"/>
          <p:nvPr/>
        </p:nvPicPr>
        <p:blipFill rotWithShape="1">
          <a:blip r:embed="rId3">
            <a:alphaModFix/>
          </a:blip>
          <a:srcRect/>
          <a:stretch/>
        </p:blipFill>
        <p:spPr>
          <a:xfrm>
            <a:off x="6096000" y="155575"/>
            <a:ext cx="2743200" cy="1009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1"/>
          <p:cNvSpPr/>
          <p:nvPr/>
        </p:nvSpPr>
        <p:spPr>
          <a:xfrm>
            <a:off x="0" y="11211"/>
            <a:ext cx="9144000" cy="6976153"/>
          </a:xfrm>
          <a:prstGeom prst="rect">
            <a:avLst/>
          </a:prstGeom>
          <a:solidFill>
            <a:srgbClr val="184A39"/>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lt1"/>
              </a:solidFill>
              <a:latin typeface="Arial"/>
              <a:ea typeface="Arial"/>
              <a:cs typeface="Arial"/>
              <a:sym typeface="Arial"/>
            </a:endParaRPr>
          </a:p>
        </p:txBody>
      </p:sp>
      <p:sp>
        <p:nvSpPr>
          <p:cNvPr id="349" name="Google Shape;349;p41"/>
          <p:cNvSpPr txBox="1">
            <a:spLocks noGrp="1"/>
          </p:cNvSpPr>
          <p:nvPr>
            <p:ph type="body" idx="1"/>
          </p:nvPr>
        </p:nvSpPr>
        <p:spPr>
          <a:xfrm>
            <a:off x="607854" y="634781"/>
            <a:ext cx="6605865" cy="808426"/>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lt1"/>
              </a:buClr>
              <a:buSzPts val="3600"/>
              <a:buNone/>
            </a:pPr>
            <a:r>
              <a:rPr lang="en-US" sz="3600" b="1">
                <a:solidFill>
                  <a:schemeClr val="lt1"/>
                </a:solidFill>
                <a:latin typeface="Arial"/>
                <a:ea typeface="Arial"/>
                <a:cs typeface="Arial"/>
                <a:sym typeface="Arial"/>
              </a:rPr>
              <a:t>Thank you! </a:t>
            </a:r>
            <a:endParaRPr sz="3600" b="1">
              <a:solidFill>
                <a:schemeClr val="lt1"/>
              </a:solidFill>
              <a:latin typeface="Arial"/>
              <a:ea typeface="Arial"/>
              <a:cs typeface="Arial"/>
              <a:sym typeface="Arial"/>
            </a:endParaRPr>
          </a:p>
        </p:txBody>
      </p:sp>
      <p:pic>
        <p:nvPicPr>
          <p:cNvPr id="350" name="Google Shape;350;p41"/>
          <p:cNvPicPr preferRelativeResize="0"/>
          <p:nvPr/>
        </p:nvPicPr>
        <p:blipFill rotWithShape="1">
          <a:blip r:embed="rId3">
            <a:alphaModFix/>
          </a:blip>
          <a:srcRect/>
          <a:stretch/>
        </p:blipFill>
        <p:spPr>
          <a:xfrm>
            <a:off x="6096000" y="155575"/>
            <a:ext cx="2743200" cy="1009650"/>
          </a:xfrm>
          <a:prstGeom prst="rect">
            <a:avLst/>
          </a:prstGeom>
          <a:noFill/>
          <a:ln>
            <a:noFill/>
          </a:ln>
        </p:spPr>
      </p:pic>
      <p:pic>
        <p:nvPicPr>
          <p:cNvPr id="351" name="Google Shape;351;p41" descr="Text  Description automatically generated"/>
          <p:cNvPicPr preferRelativeResize="0"/>
          <p:nvPr/>
        </p:nvPicPr>
        <p:blipFill rotWithShape="1">
          <a:blip r:embed="rId4">
            <a:alphaModFix/>
          </a:blip>
          <a:srcRect/>
          <a:stretch/>
        </p:blipFill>
        <p:spPr>
          <a:xfrm>
            <a:off x="577933" y="2062442"/>
            <a:ext cx="3910940" cy="3901044"/>
          </a:xfrm>
          <a:prstGeom prst="rect">
            <a:avLst/>
          </a:prstGeom>
          <a:noFill/>
          <a:ln>
            <a:noFill/>
          </a:ln>
        </p:spPr>
      </p:pic>
      <p:sp>
        <p:nvSpPr>
          <p:cNvPr id="352" name="Google Shape;352;p41"/>
          <p:cNvSpPr txBox="1"/>
          <p:nvPr/>
        </p:nvSpPr>
        <p:spPr>
          <a:xfrm>
            <a:off x="1062178" y="6121180"/>
            <a:ext cx="8302393" cy="808426"/>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lt1"/>
              </a:buClr>
              <a:buSzPts val="3600"/>
              <a:buFont typeface="Arial"/>
              <a:buNone/>
            </a:pPr>
            <a:r>
              <a:rPr lang="en-US" sz="3600" b="1">
                <a:solidFill>
                  <a:schemeClr val="lt1"/>
                </a:solidFill>
                <a:latin typeface="Arial"/>
                <a:ea typeface="Arial"/>
                <a:cs typeface="Arial"/>
                <a:sym typeface="Arial"/>
              </a:rPr>
              <a:t>Feedback, Links and Resources </a:t>
            </a:r>
            <a:endParaRPr sz="3600" b="1">
              <a:solidFill>
                <a:schemeClr val="lt1"/>
              </a:solidFill>
              <a:latin typeface="Arial"/>
              <a:ea typeface="Arial"/>
              <a:cs typeface="Arial"/>
              <a:sym typeface="Arial"/>
            </a:endParaRPr>
          </a:p>
        </p:txBody>
      </p:sp>
      <p:pic>
        <p:nvPicPr>
          <p:cNvPr id="353" name="Google Shape;353;p41" descr="Qr code  Description automatically generated"/>
          <p:cNvPicPr preferRelativeResize="0"/>
          <p:nvPr/>
        </p:nvPicPr>
        <p:blipFill rotWithShape="1">
          <a:blip r:embed="rId5">
            <a:alphaModFix/>
          </a:blip>
          <a:srcRect/>
          <a:stretch/>
        </p:blipFill>
        <p:spPr>
          <a:xfrm>
            <a:off x="4823361" y="2062094"/>
            <a:ext cx="3722914" cy="38520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
          <p:cNvSpPr/>
          <p:nvPr/>
        </p:nvSpPr>
        <p:spPr>
          <a:xfrm>
            <a:off x="0" y="0"/>
            <a:ext cx="9144000" cy="6976153"/>
          </a:xfrm>
          <a:prstGeom prst="rect">
            <a:avLst/>
          </a:prstGeom>
          <a:solidFill>
            <a:srgbClr val="184A39"/>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lt1"/>
              </a:solidFill>
              <a:latin typeface="Arial"/>
              <a:ea typeface="Arial"/>
              <a:cs typeface="Arial"/>
              <a:sym typeface="Arial"/>
            </a:endParaRPr>
          </a:p>
        </p:txBody>
      </p:sp>
      <p:sp>
        <p:nvSpPr>
          <p:cNvPr id="118" name="Google Shape;118;p15"/>
          <p:cNvSpPr txBox="1">
            <a:spLocks noGrp="1"/>
          </p:cNvSpPr>
          <p:nvPr>
            <p:ph type="body" idx="1"/>
          </p:nvPr>
        </p:nvSpPr>
        <p:spPr>
          <a:xfrm>
            <a:off x="607854" y="1277719"/>
            <a:ext cx="7064534" cy="808426"/>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lt1"/>
              </a:buClr>
              <a:buSzPts val="3600"/>
              <a:buNone/>
            </a:pPr>
            <a:r>
              <a:rPr lang="en-US" sz="3600" b="1">
                <a:solidFill>
                  <a:schemeClr val="lt1"/>
                </a:solidFill>
                <a:latin typeface="Arial"/>
                <a:ea typeface="Arial"/>
                <a:cs typeface="Arial"/>
                <a:sym typeface="Arial"/>
              </a:rPr>
              <a:t>Introduction and Expectations</a:t>
            </a:r>
            <a:endParaRPr/>
          </a:p>
        </p:txBody>
      </p:sp>
      <p:sp>
        <p:nvSpPr>
          <p:cNvPr id="119" name="Google Shape;119;p15"/>
          <p:cNvSpPr/>
          <p:nvPr/>
        </p:nvSpPr>
        <p:spPr>
          <a:xfrm>
            <a:off x="607854" y="2325616"/>
            <a:ext cx="7500938" cy="3925883"/>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None/>
            </a:pPr>
            <a:r>
              <a:rPr lang="en-US" sz="1800">
                <a:solidFill>
                  <a:schemeClr val="lt1"/>
                </a:solidFill>
                <a:latin typeface="Arial"/>
                <a:ea typeface="Arial"/>
                <a:cs typeface="Arial"/>
                <a:sym typeface="Arial"/>
              </a:rPr>
              <a:t>This session will: </a:t>
            </a:r>
            <a:endParaRPr/>
          </a:p>
          <a:p>
            <a:pPr marL="285750" marR="0" lvl="0" indent="-285750" algn="l" rtl="0">
              <a:lnSpc>
                <a:spcPct val="140000"/>
              </a:lnSpc>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Develop your understanding of what it means to be an effective ally and assist those targeted by harassment</a:t>
            </a:r>
            <a:endParaRPr/>
          </a:p>
          <a:p>
            <a:pPr marL="285750" marR="0" lvl="0" indent="-285750" algn="l" rtl="0">
              <a:lnSpc>
                <a:spcPct val="140000"/>
              </a:lnSpc>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Equip you with the skills to proactively engage with and challenge difficult behaviours as you see them happening</a:t>
            </a:r>
            <a:endParaRPr/>
          </a:p>
          <a:p>
            <a:pPr marL="0" marR="0" lvl="0" indent="0" algn="l" rtl="0">
              <a:lnSpc>
                <a:spcPct val="140000"/>
              </a:lnSpc>
              <a:spcBef>
                <a:spcPts val="0"/>
              </a:spcBef>
              <a:spcAft>
                <a:spcPts val="0"/>
              </a:spcAft>
              <a:buNone/>
            </a:pPr>
            <a:endParaRPr sz="1800">
              <a:solidFill>
                <a:schemeClr val="lt1"/>
              </a:solidFill>
              <a:latin typeface="Arial"/>
              <a:ea typeface="Arial"/>
              <a:cs typeface="Arial"/>
              <a:sym typeface="Arial"/>
            </a:endParaRPr>
          </a:p>
          <a:p>
            <a:pPr marL="0" marR="0" lvl="0" indent="0" algn="l" rtl="0">
              <a:lnSpc>
                <a:spcPct val="140000"/>
              </a:lnSpc>
              <a:spcBef>
                <a:spcPts val="0"/>
              </a:spcBef>
              <a:spcAft>
                <a:spcPts val="0"/>
              </a:spcAft>
              <a:buNone/>
            </a:pPr>
            <a:r>
              <a:rPr lang="en-US" sz="1800">
                <a:solidFill>
                  <a:schemeClr val="lt1"/>
                </a:solidFill>
                <a:latin typeface="Arial"/>
                <a:ea typeface="Arial"/>
                <a:cs typeface="Arial"/>
                <a:sym typeface="Arial"/>
              </a:rPr>
              <a:t>This session is not:</a:t>
            </a:r>
            <a:endParaRPr sz="1800">
              <a:solidFill>
                <a:schemeClr val="lt1"/>
              </a:solidFill>
              <a:latin typeface="Arial"/>
              <a:ea typeface="Arial"/>
              <a:cs typeface="Arial"/>
              <a:sym typeface="Arial"/>
            </a:endParaRPr>
          </a:p>
          <a:p>
            <a:pPr marL="285750" marR="0" lvl="0" indent="-285750" algn="l" rtl="0">
              <a:lnSpc>
                <a:spcPct val="14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Training to counsel people or give long-term support</a:t>
            </a:r>
            <a:endParaRPr/>
          </a:p>
          <a:p>
            <a:pPr marL="285750" marR="0" lvl="0" indent="-285750" algn="l" rtl="0">
              <a:lnSpc>
                <a:spcPct val="140000"/>
              </a:lnSpc>
              <a:spcBef>
                <a:spcPts val="0"/>
              </a:spcBef>
              <a:spcAft>
                <a:spcPts val="0"/>
              </a:spcAft>
              <a:buClr>
                <a:srgbClr val="FFFFFF"/>
              </a:buClr>
              <a:buSzPts val="1800"/>
              <a:buFont typeface="Arial"/>
              <a:buChar char="•"/>
            </a:pPr>
            <a:r>
              <a:rPr lang="en-US" sz="1800">
                <a:solidFill>
                  <a:srgbClr val="FFFFFF"/>
                </a:solidFill>
                <a:latin typeface="Arial"/>
                <a:ea typeface="Arial"/>
                <a:cs typeface="Arial"/>
                <a:sym typeface="Arial"/>
              </a:rPr>
              <a:t>Training to equip you to respond to first disclosures </a:t>
            </a:r>
            <a:endParaRPr/>
          </a:p>
          <a:p>
            <a:pPr marL="285750" marR="0" lvl="0" indent="-171450" algn="l" rtl="0">
              <a:lnSpc>
                <a:spcPct val="140000"/>
              </a:lnSpc>
              <a:spcBef>
                <a:spcPts val="0"/>
              </a:spcBef>
              <a:spcAft>
                <a:spcPts val="0"/>
              </a:spcAft>
              <a:buClr>
                <a:schemeClr val="dk1"/>
              </a:buClr>
              <a:buSzPts val="1800"/>
              <a:buFont typeface="Arial"/>
              <a:buNone/>
            </a:pPr>
            <a:endParaRPr sz="1800">
              <a:solidFill>
                <a:srgbClr val="FFFFFF"/>
              </a:solidFill>
              <a:latin typeface="Arial"/>
              <a:ea typeface="Arial"/>
              <a:cs typeface="Arial"/>
              <a:sym typeface="Arial"/>
            </a:endParaRPr>
          </a:p>
        </p:txBody>
      </p:sp>
      <p:pic>
        <p:nvPicPr>
          <p:cNvPr id="120" name="Google Shape;120;p15"/>
          <p:cNvPicPr preferRelativeResize="0"/>
          <p:nvPr/>
        </p:nvPicPr>
        <p:blipFill rotWithShape="1">
          <a:blip r:embed="rId3">
            <a:alphaModFix/>
          </a:blip>
          <a:srcRect/>
          <a:stretch/>
        </p:blipFill>
        <p:spPr>
          <a:xfrm>
            <a:off x="6096000" y="257175"/>
            <a:ext cx="2743200" cy="1009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p:nvPr/>
        </p:nvSpPr>
        <p:spPr>
          <a:xfrm>
            <a:off x="0" y="0"/>
            <a:ext cx="9144000" cy="6976153"/>
          </a:xfrm>
          <a:prstGeom prst="rect">
            <a:avLst/>
          </a:prstGeom>
          <a:solidFill>
            <a:srgbClr val="184A39"/>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lt1"/>
              </a:solidFill>
              <a:latin typeface="Arial"/>
              <a:ea typeface="Arial"/>
              <a:cs typeface="Arial"/>
              <a:sym typeface="Arial"/>
            </a:endParaRPr>
          </a:p>
        </p:txBody>
      </p:sp>
      <p:sp>
        <p:nvSpPr>
          <p:cNvPr id="127" name="Google Shape;127;p16"/>
          <p:cNvSpPr txBox="1"/>
          <p:nvPr/>
        </p:nvSpPr>
        <p:spPr>
          <a:xfrm>
            <a:off x="7315199" y="5869847"/>
            <a:ext cx="1259273"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a:solidFill>
                  <a:schemeClr val="lt1"/>
                </a:solidFill>
                <a:latin typeface="Arial"/>
                <a:ea typeface="Arial"/>
                <a:cs typeface="Arial"/>
                <a:sym typeface="Arial"/>
              </a:rPr>
              <a:t>oxfordsu.org</a:t>
            </a:r>
            <a:endParaRPr sz="1400">
              <a:solidFill>
                <a:schemeClr val="lt1"/>
              </a:solidFill>
              <a:latin typeface="Arial"/>
              <a:ea typeface="Arial"/>
              <a:cs typeface="Arial"/>
              <a:sym typeface="Arial"/>
            </a:endParaRPr>
          </a:p>
        </p:txBody>
      </p:sp>
      <p:sp>
        <p:nvSpPr>
          <p:cNvPr id="128" name="Google Shape;128;p16"/>
          <p:cNvSpPr txBox="1">
            <a:spLocks noGrp="1"/>
          </p:cNvSpPr>
          <p:nvPr>
            <p:ph type="body" idx="1"/>
          </p:nvPr>
        </p:nvSpPr>
        <p:spPr>
          <a:xfrm>
            <a:off x="607854" y="934819"/>
            <a:ext cx="6605865" cy="808426"/>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lt1"/>
              </a:buClr>
              <a:buSzPts val="3600"/>
              <a:buNone/>
            </a:pPr>
            <a:r>
              <a:rPr lang="en-US" sz="3600" b="1">
                <a:solidFill>
                  <a:schemeClr val="lt1"/>
                </a:solidFill>
                <a:latin typeface="Arial"/>
                <a:ea typeface="Arial"/>
                <a:cs typeface="Arial"/>
                <a:sym typeface="Arial"/>
              </a:rPr>
              <a:t>Ground Rules</a:t>
            </a:r>
            <a:endParaRPr/>
          </a:p>
        </p:txBody>
      </p:sp>
      <p:pic>
        <p:nvPicPr>
          <p:cNvPr id="129" name="Google Shape;129;p16"/>
          <p:cNvPicPr preferRelativeResize="0"/>
          <p:nvPr/>
        </p:nvPicPr>
        <p:blipFill rotWithShape="1">
          <a:blip r:embed="rId3">
            <a:alphaModFix/>
          </a:blip>
          <a:srcRect/>
          <a:stretch/>
        </p:blipFill>
        <p:spPr>
          <a:xfrm>
            <a:off x="6096000" y="320675"/>
            <a:ext cx="2743200" cy="1009650"/>
          </a:xfrm>
          <a:prstGeom prst="rect">
            <a:avLst/>
          </a:prstGeom>
          <a:noFill/>
          <a:ln>
            <a:noFill/>
          </a:ln>
        </p:spPr>
      </p:pic>
      <p:sp>
        <p:nvSpPr>
          <p:cNvPr id="130" name="Google Shape;130;p16"/>
          <p:cNvSpPr/>
          <p:nvPr/>
        </p:nvSpPr>
        <p:spPr>
          <a:xfrm>
            <a:off x="519989" y="1784807"/>
            <a:ext cx="7252292" cy="3925947"/>
          </a:xfrm>
          <a:prstGeom prst="rect">
            <a:avLst/>
          </a:prstGeom>
          <a:noFill/>
          <a:ln>
            <a:noFill/>
          </a:ln>
        </p:spPr>
        <p:txBody>
          <a:bodyPr spcFirstLastPara="1" wrap="square" lIns="91425" tIns="45700" rIns="91425" bIns="45700" anchor="t" anchorCtr="0">
            <a:noAutofit/>
          </a:bodyPr>
          <a:lstStyle/>
          <a:p>
            <a:pPr marL="285750" marR="0" lvl="0" indent="-285750" algn="l" rtl="0">
              <a:lnSpc>
                <a:spcPct val="140000"/>
              </a:lnSpc>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Mutual Respect</a:t>
            </a:r>
            <a:endParaRPr/>
          </a:p>
          <a:p>
            <a:pPr marL="285750" marR="0" lvl="0" indent="-285750" algn="l" rtl="0">
              <a:lnSpc>
                <a:spcPct val="140000"/>
              </a:lnSpc>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Feeling free to leave if uncomfortable with the nature of the content</a:t>
            </a:r>
            <a:endParaRPr/>
          </a:p>
          <a:p>
            <a:pPr marL="285750" marR="0" lvl="0" indent="-285750" algn="l" rtl="0">
              <a:lnSpc>
                <a:spcPct val="140000"/>
              </a:lnSpc>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No judgement for anyone’s questions/comments or those who decide to leave</a:t>
            </a:r>
            <a:endParaRPr/>
          </a:p>
          <a:p>
            <a:pPr marL="285750" marR="0" lvl="0" indent="-285750" algn="l" rtl="0">
              <a:lnSpc>
                <a:spcPct val="140000"/>
              </a:lnSpc>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Ensuring we adopt a compassionate attitude towards victims of harassment</a:t>
            </a:r>
            <a:endParaRPr/>
          </a:p>
          <a:p>
            <a:pPr marL="285750" marR="0" lvl="0" indent="-171450" algn="l" rtl="0">
              <a:lnSpc>
                <a:spcPct val="140000"/>
              </a:lnSpc>
              <a:spcBef>
                <a:spcPts val="0"/>
              </a:spcBef>
              <a:spcAft>
                <a:spcPts val="0"/>
              </a:spcAft>
              <a:buClr>
                <a:schemeClr val="dk1"/>
              </a:buClr>
              <a:buSzPts val="1800"/>
              <a:buFont typeface="Arial"/>
              <a:buNone/>
            </a:pPr>
            <a:endParaRPr sz="1800">
              <a:solidFill>
                <a:schemeClr val="lt1"/>
              </a:solidFill>
              <a:latin typeface="Arial"/>
              <a:ea typeface="Arial"/>
              <a:cs typeface="Arial"/>
              <a:sym typeface="Arial"/>
            </a:endParaRPr>
          </a:p>
          <a:p>
            <a:pPr marL="285750" marR="0" lvl="0" indent="-171450" algn="l" rtl="0">
              <a:lnSpc>
                <a:spcPct val="140000"/>
              </a:lnSpc>
              <a:spcBef>
                <a:spcPts val="0"/>
              </a:spcBef>
              <a:spcAft>
                <a:spcPts val="0"/>
              </a:spcAft>
              <a:buClr>
                <a:schemeClr val="dk1"/>
              </a:buClr>
              <a:buSzPts val="1800"/>
              <a:buFont typeface="Arial"/>
              <a:buNone/>
            </a:pPr>
            <a:endParaRPr sz="1800">
              <a:solidFill>
                <a:schemeClr val="lt1"/>
              </a:solidFill>
              <a:latin typeface="Arial"/>
              <a:ea typeface="Arial"/>
              <a:cs typeface="Arial"/>
              <a:sym typeface="Arial"/>
            </a:endParaRPr>
          </a:p>
          <a:p>
            <a:pPr marL="285750" marR="0" lvl="0" indent="-171450" algn="l" rtl="0">
              <a:lnSpc>
                <a:spcPct val="140000"/>
              </a:lnSpc>
              <a:spcBef>
                <a:spcPts val="0"/>
              </a:spcBef>
              <a:spcAft>
                <a:spcPts val="0"/>
              </a:spcAft>
              <a:buClr>
                <a:schemeClr val="dk1"/>
              </a:buClr>
              <a:buSzPts val="1800"/>
              <a:buFont typeface="Arial"/>
              <a:buNone/>
            </a:pPr>
            <a:endParaRPr sz="1800">
              <a:solidFill>
                <a:srgbClr val="FFFFFF"/>
              </a:solidFill>
              <a:latin typeface="Arial"/>
              <a:ea typeface="Arial"/>
              <a:cs typeface="Arial"/>
              <a:sym typeface="Arial"/>
            </a:endParaRPr>
          </a:p>
          <a:p>
            <a:pPr marL="285750" marR="0" lvl="0" indent="-171450" algn="l" rtl="0">
              <a:lnSpc>
                <a:spcPct val="140000"/>
              </a:lnSpc>
              <a:spcBef>
                <a:spcPts val="0"/>
              </a:spcBef>
              <a:spcAft>
                <a:spcPts val="0"/>
              </a:spcAft>
              <a:buClr>
                <a:schemeClr val="dk1"/>
              </a:buClr>
              <a:buSzPts val="1800"/>
              <a:buFont typeface="Arial"/>
              <a:buNone/>
            </a:pPr>
            <a:endParaRPr sz="1800">
              <a:solidFill>
                <a:srgbClr val="FFFFF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136" name="Google Shape;136;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sp>
        <p:nvSpPr>
          <p:cNvPr id="137" name="Google Shape;137;p17"/>
          <p:cNvSpPr/>
          <p:nvPr/>
        </p:nvSpPr>
        <p:spPr>
          <a:xfrm>
            <a:off x="0" y="-118153"/>
            <a:ext cx="9144000" cy="6976153"/>
          </a:xfrm>
          <a:prstGeom prst="rect">
            <a:avLst/>
          </a:prstGeom>
          <a:solidFill>
            <a:srgbClr val="184A39"/>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lt1"/>
              </a:solidFill>
              <a:latin typeface="Arial"/>
              <a:ea typeface="Arial"/>
              <a:cs typeface="Arial"/>
              <a:sym typeface="Arial"/>
            </a:endParaRPr>
          </a:p>
        </p:txBody>
      </p:sp>
      <p:sp>
        <p:nvSpPr>
          <p:cNvPr id="138" name="Google Shape;138;p17"/>
          <p:cNvSpPr txBox="1"/>
          <p:nvPr/>
        </p:nvSpPr>
        <p:spPr>
          <a:xfrm>
            <a:off x="327891" y="921226"/>
            <a:ext cx="7898837" cy="808426"/>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lt1"/>
              </a:buClr>
              <a:buSzPts val="3600"/>
              <a:buFont typeface="Arial"/>
              <a:buNone/>
            </a:pPr>
            <a:r>
              <a:rPr lang="en-US" sz="3600" b="1">
                <a:solidFill>
                  <a:schemeClr val="lt1"/>
                </a:solidFill>
                <a:latin typeface="Arial"/>
                <a:ea typeface="Arial"/>
                <a:cs typeface="Arial"/>
                <a:sym typeface="Arial"/>
              </a:rPr>
              <a:t>Trigger Warnings/Content Notice</a:t>
            </a:r>
            <a:endParaRPr/>
          </a:p>
        </p:txBody>
      </p:sp>
      <p:sp>
        <p:nvSpPr>
          <p:cNvPr id="139" name="Google Shape;139;p17"/>
          <p:cNvSpPr/>
          <p:nvPr/>
        </p:nvSpPr>
        <p:spPr>
          <a:xfrm>
            <a:off x="519989" y="1637203"/>
            <a:ext cx="7252292" cy="5521512"/>
          </a:xfrm>
          <a:prstGeom prst="rect">
            <a:avLst/>
          </a:prstGeom>
          <a:noFill/>
          <a:ln>
            <a:noFill/>
          </a:ln>
        </p:spPr>
        <p:txBody>
          <a:bodyPr spcFirstLastPara="1" wrap="square" lIns="91425" tIns="45700" rIns="91425" bIns="45700" anchor="t" anchorCtr="0">
            <a:noAutofit/>
          </a:bodyPr>
          <a:lstStyle/>
          <a:p>
            <a:pPr marL="0" marR="0" lvl="0" indent="0" algn="l" rtl="0">
              <a:lnSpc>
                <a:spcPct val="140000"/>
              </a:lnSpc>
              <a:spcBef>
                <a:spcPts val="0"/>
              </a:spcBef>
              <a:spcAft>
                <a:spcPts val="0"/>
              </a:spcAft>
              <a:buNone/>
            </a:pPr>
            <a:r>
              <a:rPr lang="en-US" sz="1800">
                <a:solidFill>
                  <a:schemeClr val="lt1"/>
                </a:solidFill>
                <a:latin typeface="Arial"/>
                <a:ea typeface="Arial"/>
                <a:cs typeface="Arial"/>
                <a:sym typeface="Arial"/>
              </a:rPr>
              <a:t>In this session, there will be mentions of (not graphic descriptions of):</a:t>
            </a:r>
            <a:endParaRPr/>
          </a:p>
          <a:p>
            <a:pPr marL="285750" marR="0" lvl="0" indent="-285750" algn="l" rtl="0">
              <a:lnSpc>
                <a:spcPct val="140000"/>
              </a:lnSpc>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Misogyny</a:t>
            </a:r>
            <a:endParaRPr/>
          </a:p>
          <a:p>
            <a:pPr marL="285750" marR="0" lvl="0" indent="-285750" algn="l" rtl="0">
              <a:lnSpc>
                <a:spcPct val="140000"/>
              </a:lnSpc>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Racism</a:t>
            </a:r>
            <a:endParaRPr/>
          </a:p>
          <a:p>
            <a:pPr marL="285750" marR="0" lvl="0" indent="-285750" algn="l" rtl="0">
              <a:lnSpc>
                <a:spcPct val="140000"/>
              </a:lnSpc>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Islamophobia</a:t>
            </a:r>
            <a:endParaRPr/>
          </a:p>
          <a:p>
            <a:pPr marL="285750" marR="0" lvl="0" indent="-285750" algn="l" rtl="0">
              <a:lnSpc>
                <a:spcPct val="140000"/>
              </a:lnSpc>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Sexual Harassment and Violence</a:t>
            </a:r>
            <a:endParaRPr/>
          </a:p>
          <a:p>
            <a:pPr marL="285750" marR="0" lvl="0" indent="-285750" algn="l" rtl="0">
              <a:lnSpc>
                <a:spcPct val="140000"/>
              </a:lnSpc>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Anti-Semitism</a:t>
            </a:r>
            <a:endParaRPr/>
          </a:p>
          <a:p>
            <a:pPr marL="285750" marR="0" lvl="0" indent="-285750" algn="l" rtl="0">
              <a:lnSpc>
                <a:spcPct val="140000"/>
              </a:lnSpc>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Transphobia</a:t>
            </a:r>
            <a:endParaRPr/>
          </a:p>
          <a:p>
            <a:pPr marL="285750" marR="0" lvl="0" indent="-285750" algn="l" rtl="0">
              <a:lnSpc>
                <a:spcPct val="140000"/>
              </a:lnSpc>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Homophobia</a:t>
            </a:r>
            <a:endParaRPr/>
          </a:p>
          <a:p>
            <a:pPr marL="285750" marR="0" lvl="0" indent="-285750" algn="l" rtl="0">
              <a:lnSpc>
                <a:spcPct val="140000"/>
              </a:lnSpc>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Stalking</a:t>
            </a:r>
            <a:endParaRPr/>
          </a:p>
          <a:p>
            <a:pPr marL="285750" marR="0" lvl="0" indent="-285750" algn="l" rtl="0">
              <a:lnSpc>
                <a:spcPct val="140000"/>
              </a:lnSpc>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Ableism</a:t>
            </a:r>
            <a:endParaRPr/>
          </a:p>
          <a:p>
            <a:pPr marL="285750" marR="0" lvl="0" indent="-285750" algn="l" rtl="0">
              <a:lnSpc>
                <a:spcPct val="140000"/>
              </a:lnSpc>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Non-sexual Harassment and violence</a:t>
            </a:r>
            <a:endParaRPr/>
          </a:p>
          <a:p>
            <a:pPr marL="285750" marR="0" lvl="0" indent="-171450" algn="l" rtl="0">
              <a:lnSpc>
                <a:spcPct val="140000"/>
              </a:lnSpc>
              <a:spcBef>
                <a:spcPts val="0"/>
              </a:spcBef>
              <a:spcAft>
                <a:spcPts val="0"/>
              </a:spcAft>
              <a:buClr>
                <a:schemeClr val="dk1"/>
              </a:buClr>
              <a:buSzPts val="1800"/>
              <a:buFont typeface="Arial"/>
              <a:buNone/>
            </a:pPr>
            <a:endParaRPr sz="1800">
              <a:solidFill>
                <a:schemeClr val="lt1"/>
              </a:solidFill>
              <a:latin typeface="Arial"/>
              <a:ea typeface="Arial"/>
              <a:cs typeface="Arial"/>
              <a:sym typeface="Arial"/>
            </a:endParaRPr>
          </a:p>
          <a:p>
            <a:pPr marL="285750" marR="0" lvl="0" indent="-171450" algn="l" rtl="0">
              <a:lnSpc>
                <a:spcPct val="140000"/>
              </a:lnSpc>
              <a:spcBef>
                <a:spcPts val="0"/>
              </a:spcBef>
              <a:spcAft>
                <a:spcPts val="0"/>
              </a:spcAft>
              <a:buClr>
                <a:schemeClr val="dk1"/>
              </a:buClr>
              <a:buSzPts val="1800"/>
              <a:buFont typeface="Arial"/>
              <a:buNone/>
            </a:pPr>
            <a:endParaRPr sz="1800">
              <a:solidFill>
                <a:srgbClr val="FFFFFF"/>
              </a:solidFill>
              <a:latin typeface="Arial"/>
              <a:ea typeface="Arial"/>
              <a:cs typeface="Arial"/>
              <a:sym typeface="Arial"/>
            </a:endParaRPr>
          </a:p>
          <a:p>
            <a:pPr marL="285750" marR="0" lvl="0" indent="-171450" algn="l" rtl="0">
              <a:lnSpc>
                <a:spcPct val="140000"/>
              </a:lnSpc>
              <a:spcBef>
                <a:spcPts val="0"/>
              </a:spcBef>
              <a:spcAft>
                <a:spcPts val="0"/>
              </a:spcAft>
              <a:buClr>
                <a:schemeClr val="dk1"/>
              </a:buClr>
              <a:buSzPts val="1800"/>
              <a:buFont typeface="Arial"/>
              <a:buNone/>
            </a:pPr>
            <a:endParaRPr sz="1800">
              <a:solidFill>
                <a:srgbClr val="FFFFFF"/>
              </a:solidFill>
              <a:latin typeface="Arial"/>
              <a:ea typeface="Arial"/>
              <a:cs typeface="Arial"/>
              <a:sym typeface="Arial"/>
            </a:endParaRPr>
          </a:p>
        </p:txBody>
      </p:sp>
      <p:pic>
        <p:nvPicPr>
          <p:cNvPr id="140" name="Google Shape;140;p17"/>
          <p:cNvPicPr preferRelativeResize="0"/>
          <p:nvPr/>
        </p:nvPicPr>
        <p:blipFill rotWithShape="1">
          <a:blip r:embed="rId3">
            <a:alphaModFix/>
          </a:blip>
          <a:srcRect/>
          <a:stretch/>
        </p:blipFill>
        <p:spPr>
          <a:xfrm>
            <a:off x="6400562" y="136950"/>
            <a:ext cx="2743438" cy="10059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8"/>
          <p:cNvSpPr/>
          <p:nvPr/>
        </p:nvSpPr>
        <p:spPr>
          <a:xfrm>
            <a:off x="0" y="-118153"/>
            <a:ext cx="9144000" cy="6976153"/>
          </a:xfrm>
          <a:prstGeom prst="rect">
            <a:avLst/>
          </a:prstGeom>
          <a:solidFill>
            <a:srgbClr val="184A39"/>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lt1"/>
              </a:solidFill>
              <a:latin typeface="Arial"/>
              <a:ea typeface="Arial"/>
              <a:cs typeface="Arial"/>
              <a:sym typeface="Arial"/>
            </a:endParaRPr>
          </a:p>
        </p:txBody>
      </p:sp>
      <p:pic>
        <p:nvPicPr>
          <p:cNvPr id="146" name="Google Shape;146;p18" descr="Qr code  Description automatically generated"/>
          <p:cNvPicPr preferRelativeResize="0">
            <a:picLocks noGrp="1"/>
          </p:cNvPicPr>
          <p:nvPr>
            <p:ph type="body" idx="1"/>
          </p:nvPr>
        </p:nvPicPr>
        <p:blipFill rotWithShape="1">
          <a:blip r:embed="rId3">
            <a:alphaModFix/>
          </a:blip>
          <a:srcRect/>
          <a:stretch/>
        </p:blipFill>
        <p:spPr>
          <a:xfrm>
            <a:off x="2687354" y="1906979"/>
            <a:ext cx="3897941" cy="4031158"/>
          </a:xfrm>
          <a:prstGeom prst="rect">
            <a:avLst/>
          </a:prstGeom>
          <a:noFill/>
          <a:ln>
            <a:noFill/>
          </a:ln>
        </p:spPr>
      </p:pic>
      <p:sp>
        <p:nvSpPr>
          <p:cNvPr id="147" name="Google Shape;147;p18"/>
          <p:cNvSpPr txBox="1"/>
          <p:nvPr/>
        </p:nvSpPr>
        <p:spPr>
          <a:xfrm>
            <a:off x="327891" y="921226"/>
            <a:ext cx="7898837" cy="808426"/>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chemeClr val="lt1"/>
              </a:buClr>
              <a:buSzPts val="3600"/>
              <a:buFont typeface="Arial"/>
              <a:buNone/>
            </a:pPr>
            <a:r>
              <a:rPr lang="en-US" sz="3600" b="1">
                <a:solidFill>
                  <a:schemeClr val="lt1"/>
                </a:solidFill>
                <a:latin typeface="Arial"/>
                <a:ea typeface="Arial"/>
                <a:cs typeface="Arial"/>
                <a:sym typeface="Arial"/>
              </a:rPr>
              <a:t>More Information </a:t>
            </a:r>
            <a:endParaRPr sz="3600" b="1">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p:nvPr/>
        </p:nvSpPr>
        <p:spPr>
          <a:xfrm>
            <a:off x="0" y="-118153"/>
            <a:ext cx="9144000" cy="6976153"/>
          </a:xfrm>
          <a:prstGeom prst="rect">
            <a:avLst/>
          </a:prstGeom>
          <a:solidFill>
            <a:srgbClr val="184A39"/>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lt1"/>
              </a:solidFill>
              <a:latin typeface="Arial"/>
              <a:ea typeface="Arial"/>
              <a:cs typeface="Arial"/>
              <a:sym typeface="Arial"/>
            </a:endParaRPr>
          </a:p>
        </p:txBody>
      </p:sp>
      <p:sp>
        <p:nvSpPr>
          <p:cNvPr id="154" name="Google Shape;154;p19"/>
          <p:cNvSpPr txBox="1">
            <a:spLocks noGrp="1"/>
          </p:cNvSpPr>
          <p:nvPr>
            <p:ph type="body" idx="1"/>
          </p:nvPr>
        </p:nvSpPr>
        <p:spPr>
          <a:xfrm>
            <a:off x="607854" y="277274"/>
            <a:ext cx="6605865" cy="808426"/>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lt1"/>
              </a:buClr>
              <a:buSzPts val="3600"/>
              <a:buNone/>
            </a:pPr>
            <a:r>
              <a:rPr lang="en-US" sz="3600" b="1">
                <a:solidFill>
                  <a:schemeClr val="lt1"/>
                </a:solidFill>
                <a:latin typeface="Arial"/>
                <a:ea typeface="Arial"/>
                <a:cs typeface="Arial"/>
                <a:sym typeface="Arial"/>
              </a:rPr>
              <a:t>What Is Harassment?</a:t>
            </a:r>
            <a:endParaRPr/>
          </a:p>
        </p:txBody>
      </p:sp>
      <p:sp>
        <p:nvSpPr>
          <p:cNvPr id="155" name="Google Shape;155;p19"/>
          <p:cNvSpPr/>
          <p:nvPr/>
        </p:nvSpPr>
        <p:spPr>
          <a:xfrm>
            <a:off x="607854" y="1452922"/>
            <a:ext cx="8245859" cy="203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The University’s Harassment Policy defines harassment as unwanted or unwarranted conduct which:</a:t>
            </a:r>
            <a:endParaRPr sz="1800">
              <a:solidFill>
                <a:schemeClr val="lt1"/>
              </a:solidFill>
              <a:latin typeface="Arial"/>
              <a:ea typeface="Arial"/>
              <a:cs typeface="Arial"/>
              <a:sym typeface="Arial"/>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a:p>
            <a:pPr marL="342900" marR="0" lvl="0" indent="-342900" algn="l" rtl="0">
              <a:spcBef>
                <a:spcPts val="0"/>
              </a:spcBef>
              <a:spcAft>
                <a:spcPts val="0"/>
              </a:spcAft>
              <a:buClr>
                <a:schemeClr val="lt1"/>
              </a:buClr>
              <a:buSzPts val="1800"/>
              <a:buFont typeface="Noto Sans Symbols"/>
              <a:buChar char="∙"/>
            </a:pPr>
            <a:r>
              <a:rPr lang="en-US" sz="1800">
                <a:solidFill>
                  <a:schemeClr val="lt1"/>
                </a:solidFill>
                <a:latin typeface="Arial"/>
                <a:ea typeface="Arial"/>
                <a:cs typeface="Arial"/>
                <a:sym typeface="Arial"/>
              </a:rPr>
              <a:t>violates another person’s dignity, or</a:t>
            </a:r>
            <a:endParaRPr sz="1800">
              <a:solidFill>
                <a:schemeClr val="lt1"/>
              </a:solidFill>
              <a:latin typeface="Arial"/>
              <a:ea typeface="Arial"/>
              <a:cs typeface="Arial"/>
              <a:sym typeface="Arial"/>
            </a:endParaRPr>
          </a:p>
          <a:p>
            <a:pPr marL="342900" marR="0" lvl="0" indent="-342900" algn="l" rtl="0">
              <a:spcBef>
                <a:spcPts val="0"/>
              </a:spcBef>
              <a:spcAft>
                <a:spcPts val="0"/>
              </a:spcAft>
              <a:buClr>
                <a:schemeClr val="lt1"/>
              </a:buClr>
              <a:buSzPts val="1800"/>
              <a:buFont typeface="Noto Sans Symbols"/>
              <a:buChar char="∙"/>
            </a:pPr>
            <a:r>
              <a:rPr lang="en-US" sz="1800">
                <a:solidFill>
                  <a:schemeClr val="lt1"/>
                </a:solidFill>
                <a:latin typeface="Arial"/>
                <a:ea typeface="Arial"/>
                <a:cs typeface="Arial"/>
                <a:sym typeface="Arial"/>
              </a:rPr>
              <a:t>Creates an intimidating, hostile, degrading, humiliating or offensive environment for another person</a:t>
            </a:r>
            <a:endParaRPr sz="1800">
              <a:solidFill>
                <a:schemeClr val="lt1"/>
              </a:solidFill>
              <a:latin typeface="Arial"/>
              <a:ea typeface="Arial"/>
              <a:cs typeface="Arial"/>
              <a:sym typeface="Arial"/>
            </a:endParaRPr>
          </a:p>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156" name="Google Shape;156;p19"/>
          <p:cNvPicPr preferRelativeResize="0"/>
          <p:nvPr/>
        </p:nvPicPr>
        <p:blipFill rotWithShape="1">
          <a:blip r:embed="rId3">
            <a:alphaModFix/>
          </a:blip>
          <a:srcRect/>
          <a:stretch/>
        </p:blipFill>
        <p:spPr>
          <a:xfrm>
            <a:off x="6108700" y="282575"/>
            <a:ext cx="2743200" cy="1009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p:nvPr/>
        </p:nvSpPr>
        <p:spPr>
          <a:xfrm>
            <a:off x="0" y="0"/>
            <a:ext cx="9144000" cy="6976153"/>
          </a:xfrm>
          <a:prstGeom prst="rect">
            <a:avLst/>
          </a:prstGeom>
          <a:solidFill>
            <a:srgbClr val="184A39"/>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lt1"/>
              </a:solidFill>
              <a:latin typeface="Arial"/>
              <a:ea typeface="Arial"/>
              <a:cs typeface="Arial"/>
              <a:sym typeface="Arial"/>
            </a:endParaRPr>
          </a:p>
        </p:txBody>
      </p:sp>
      <p:sp>
        <p:nvSpPr>
          <p:cNvPr id="163" name="Google Shape;163;p20"/>
          <p:cNvSpPr txBox="1">
            <a:spLocks noGrp="1"/>
          </p:cNvSpPr>
          <p:nvPr>
            <p:ph type="body" idx="1"/>
          </p:nvPr>
        </p:nvSpPr>
        <p:spPr>
          <a:xfrm>
            <a:off x="607854" y="277274"/>
            <a:ext cx="6605865" cy="808426"/>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lt1"/>
              </a:buClr>
              <a:buSzPts val="3600"/>
              <a:buNone/>
            </a:pPr>
            <a:r>
              <a:rPr lang="en-US" sz="3600" b="1">
                <a:solidFill>
                  <a:schemeClr val="lt1"/>
                </a:solidFill>
                <a:latin typeface="Arial"/>
                <a:ea typeface="Arial"/>
                <a:cs typeface="Arial"/>
                <a:sym typeface="Arial"/>
              </a:rPr>
              <a:t>What Is Harassment?</a:t>
            </a:r>
            <a:endParaRPr/>
          </a:p>
        </p:txBody>
      </p:sp>
      <p:sp>
        <p:nvSpPr>
          <p:cNvPr id="164" name="Google Shape;164;p20"/>
          <p:cNvSpPr/>
          <p:nvPr/>
        </p:nvSpPr>
        <p:spPr>
          <a:xfrm>
            <a:off x="607854" y="1085700"/>
            <a:ext cx="8245859" cy="43396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Examples of harassment include: </a:t>
            </a:r>
            <a:endParaRPr sz="2000">
              <a:solidFill>
                <a:schemeClr val="lt1"/>
              </a:solidFill>
              <a:latin typeface="Arial"/>
              <a:ea typeface="Arial"/>
              <a:cs typeface="Arial"/>
              <a:sym typeface="Arial"/>
            </a:endParaRPr>
          </a:p>
          <a:p>
            <a:pPr marL="0" marR="0" lvl="0" indent="0" algn="l" rtl="0">
              <a:spcBef>
                <a:spcPts val="0"/>
              </a:spcBef>
              <a:spcAft>
                <a:spcPts val="0"/>
              </a:spcAft>
              <a:buNone/>
            </a:pPr>
            <a:endParaRPr sz="2000">
              <a:solidFill>
                <a:schemeClr val="lt1"/>
              </a:solidFill>
              <a:latin typeface="Arial"/>
              <a:ea typeface="Arial"/>
              <a:cs typeface="Arial"/>
              <a:sym typeface="Arial"/>
            </a:endParaRPr>
          </a:p>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Arial"/>
                <a:ea typeface="Arial"/>
                <a:cs typeface="Arial"/>
                <a:sym typeface="Arial"/>
              </a:rPr>
              <a:t>Sexually explicit, racist, ableist, transphobic, and other derogatory comments</a:t>
            </a:r>
            <a:endParaRPr sz="2000">
              <a:solidFill>
                <a:schemeClr val="lt1"/>
              </a:solidFill>
              <a:latin typeface="Arial"/>
              <a:ea typeface="Arial"/>
              <a:cs typeface="Arial"/>
              <a:sym typeface="Arial"/>
            </a:endParaRPr>
          </a:p>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Arial"/>
                <a:ea typeface="Arial"/>
                <a:cs typeface="Arial"/>
                <a:sym typeface="Arial"/>
              </a:rPr>
              <a:t>Unwelcome comments about your appearance, accent, sexuality, etc.</a:t>
            </a:r>
            <a:endParaRPr sz="2000">
              <a:solidFill>
                <a:schemeClr val="lt1"/>
              </a:solidFill>
              <a:latin typeface="Arial"/>
              <a:ea typeface="Arial"/>
              <a:cs typeface="Arial"/>
              <a:sym typeface="Arial"/>
            </a:endParaRPr>
          </a:p>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Arial"/>
                <a:ea typeface="Arial"/>
                <a:cs typeface="Arial"/>
                <a:sym typeface="Arial"/>
              </a:rPr>
              <a:t>Leering, making vulgar gestures, flashing you, or exposing oneself</a:t>
            </a:r>
            <a:endParaRPr sz="2000">
              <a:solidFill>
                <a:schemeClr val="lt1"/>
              </a:solidFill>
              <a:latin typeface="Arial"/>
              <a:ea typeface="Arial"/>
              <a:cs typeface="Arial"/>
              <a:sym typeface="Arial"/>
            </a:endParaRPr>
          </a:p>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Arial"/>
                <a:ea typeface="Arial"/>
                <a:cs typeface="Arial"/>
                <a:sym typeface="Arial"/>
              </a:rPr>
              <a:t>Threatening to remove an item of clothing, which includes clothing of religious significance </a:t>
            </a:r>
            <a:endParaRPr sz="2000">
              <a:solidFill>
                <a:schemeClr val="lt1"/>
              </a:solidFill>
              <a:latin typeface="Arial"/>
              <a:ea typeface="Arial"/>
              <a:cs typeface="Arial"/>
              <a:sym typeface="Arial"/>
            </a:endParaRPr>
          </a:p>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Arial"/>
                <a:ea typeface="Arial"/>
                <a:cs typeface="Arial"/>
                <a:sym typeface="Arial"/>
              </a:rPr>
              <a:t>Claiming that you don’t have the right to be in a public space</a:t>
            </a:r>
            <a:endParaRPr sz="2000">
              <a:solidFill>
                <a:schemeClr val="lt1"/>
              </a:solidFill>
              <a:latin typeface="Arial"/>
              <a:ea typeface="Arial"/>
              <a:cs typeface="Arial"/>
              <a:sym typeface="Arial"/>
            </a:endParaRPr>
          </a:p>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Arial"/>
                <a:ea typeface="Arial"/>
                <a:cs typeface="Arial"/>
                <a:sym typeface="Arial"/>
              </a:rPr>
              <a:t>Whistling or kissing noises</a:t>
            </a:r>
            <a:endParaRPr sz="2000">
              <a:solidFill>
                <a:schemeClr val="lt1"/>
              </a:solidFill>
              <a:latin typeface="Arial"/>
              <a:ea typeface="Arial"/>
              <a:cs typeface="Arial"/>
              <a:sym typeface="Arial"/>
            </a:endParaRPr>
          </a:p>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Arial"/>
                <a:ea typeface="Arial"/>
                <a:cs typeface="Arial"/>
                <a:sym typeface="Arial"/>
              </a:rPr>
              <a:t>Following you or blocking your path</a:t>
            </a:r>
            <a:endParaRPr sz="2000">
              <a:solidFill>
                <a:schemeClr val="lt1"/>
              </a:solidFill>
              <a:latin typeface="Arial"/>
              <a:ea typeface="Arial"/>
              <a:cs typeface="Arial"/>
              <a:sym typeface="Arial"/>
            </a:endParaRPr>
          </a:p>
          <a:p>
            <a:pPr marL="342900" marR="0" lvl="0" indent="-342900" algn="l" rtl="0">
              <a:spcBef>
                <a:spcPts val="0"/>
              </a:spcBef>
              <a:spcAft>
                <a:spcPts val="0"/>
              </a:spcAft>
              <a:buClr>
                <a:schemeClr val="lt1"/>
              </a:buClr>
              <a:buSzPts val="2000"/>
              <a:buFont typeface="Noto Sans Symbols"/>
              <a:buChar char="∙"/>
            </a:pPr>
            <a:r>
              <a:rPr lang="en-US" sz="2000">
                <a:solidFill>
                  <a:schemeClr val="lt1"/>
                </a:solidFill>
                <a:latin typeface="Arial"/>
                <a:ea typeface="Arial"/>
                <a:cs typeface="Arial"/>
                <a:sym typeface="Arial"/>
              </a:rPr>
              <a:t>Sexual touching, grabbing or other forms of inappropriate behaviour</a:t>
            </a:r>
            <a:endParaRPr/>
          </a:p>
          <a:p>
            <a:pPr marL="0" marR="0" lvl="0" indent="0" algn="l" rtl="0">
              <a:spcBef>
                <a:spcPts val="0"/>
              </a:spcBef>
              <a:spcAft>
                <a:spcPts val="0"/>
              </a:spcAft>
              <a:buNone/>
            </a:pPr>
            <a:endParaRPr sz="1600">
              <a:solidFill>
                <a:schemeClr val="lt1"/>
              </a:solidFill>
              <a:latin typeface="Calibri"/>
              <a:ea typeface="Calibri"/>
              <a:cs typeface="Calibri"/>
              <a:sym typeface="Calibri"/>
            </a:endParaRPr>
          </a:p>
        </p:txBody>
      </p:sp>
      <p:pic>
        <p:nvPicPr>
          <p:cNvPr id="165" name="Google Shape;165;p20"/>
          <p:cNvPicPr preferRelativeResize="0"/>
          <p:nvPr/>
        </p:nvPicPr>
        <p:blipFill rotWithShape="1">
          <a:blip r:embed="rId3">
            <a:alphaModFix/>
          </a:blip>
          <a:srcRect/>
          <a:stretch/>
        </p:blipFill>
        <p:spPr>
          <a:xfrm>
            <a:off x="6108700" y="282575"/>
            <a:ext cx="2743200" cy="1009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1"/>
          <p:cNvSpPr/>
          <p:nvPr/>
        </p:nvSpPr>
        <p:spPr>
          <a:xfrm>
            <a:off x="0" y="-59077"/>
            <a:ext cx="9144000" cy="6976153"/>
          </a:xfrm>
          <a:prstGeom prst="rect">
            <a:avLst/>
          </a:prstGeom>
          <a:solidFill>
            <a:srgbClr val="184A39"/>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600">
              <a:solidFill>
                <a:schemeClr val="lt1"/>
              </a:solidFill>
              <a:latin typeface="Arial"/>
              <a:ea typeface="Arial"/>
              <a:cs typeface="Arial"/>
              <a:sym typeface="Arial"/>
            </a:endParaRPr>
          </a:p>
        </p:txBody>
      </p:sp>
      <p:sp>
        <p:nvSpPr>
          <p:cNvPr id="172" name="Google Shape;172;p21"/>
          <p:cNvSpPr txBox="1">
            <a:spLocks noGrp="1"/>
          </p:cNvSpPr>
          <p:nvPr>
            <p:ph type="body" idx="1"/>
          </p:nvPr>
        </p:nvSpPr>
        <p:spPr>
          <a:xfrm>
            <a:off x="607854" y="277274"/>
            <a:ext cx="6605865" cy="808426"/>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lt1"/>
              </a:buClr>
              <a:buSzPts val="3600"/>
              <a:buNone/>
            </a:pPr>
            <a:r>
              <a:rPr lang="en-US" sz="3600" b="1">
                <a:solidFill>
                  <a:schemeClr val="lt1"/>
                </a:solidFill>
                <a:latin typeface="Arial"/>
                <a:ea typeface="Arial"/>
                <a:cs typeface="Arial"/>
                <a:sym typeface="Arial"/>
              </a:rPr>
              <a:t>What Is Harassment?</a:t>
            </a:r>
            <a:endParaRPr/>
          </a:p>
        </p:txBody>
      </p:sp>
      <p:sp>
        <p:nvSpPr>
          <p:cNvPr id="173" name="Google Shape;173;p21"/>
          <p:cNvSpPr/>
          <p:nvPr/>
        </p:nvSpPr>
        <p:spPr>
          <a:xfrm>
            <a:off x="518954" y="1352400"/>
            <a:ext cx="8245859" cy="406265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u="sng" dirty="0">
                <a:solidFill>
                  <a:schemeClr val="lt1"/>
                </a:solidFill>
                <a:latin typeface="Calibri"/>
                <a:ea typeface="Calibri"/>
                <a:cs typeface="Calibri"/>
                <a:sym typeface="Calibri"/>
              </a:rPr>
              <a:t>Remember</a:t>
            </a:r>
            <a:endParaRPr dirty="0">
              <a:solidFill>
                <a:schemeClr val="lt1"/>
              </a:solidFill>
            </a:endParaRPr>
          </a:p>
          <a:p>
            <a:pPr marL="342900" marR="0" lvl="0" indent="-228600" algn="l" rtl="0">
              <a:spcBef>
                <a:spcPts val="0"/>
              </a:spcBef>
              <a:spcAft>
                <a:spcPts val="0"/>
              </a:spcAft>
              <a:buClr>
                <a:schemeClr val="dk1"/>
              </a:buClr>
              <a:buSzPts val="1800"/>
              <a:buFont typeface="Noto Sans Symbols"/>
              <a:buNone/>
            </a:pPr>
            <a:endParaRPr sz="1800">
              <a:solidFill>
                <a:schemeClr val="lt1"/>
              </a:solidFill>
              <a:latin typeface="Calibri"/>
              <a:ea typeface="Calibri"/>
              <a:cs typeface="Calibri"/>
              <a:sym typeface="Calibri"/>
            </a:endParaRPr>
          </a:p>
          <a:p>
            <a:pPr marL="342900" marR="0" lvl="0" indent="-342900" algn="l" rtl="0">
              <a:spcBef>
                <a:spcPts val="0"/>
              </a:spcBef>
              <a:spcAft>
                <a:spcPts val="0"/>
              </a:spcAft>
              <a:buClr>
                <a:schemeClr val="lt1"/>
              </a:buClr>
              <a:buSzPts val="2000"/>
              <a:buFont typeface="Noto Sans Symbols"/>
              <a:buChar char="∙"/>
            </a:pPr>
            <a:r>
              <a:rPr lang="en-US" sz="2000" dirty="0">
                <a:solidFill>
                  <a:schemeClr val="lt1"/>
                </a:solidFill>
                <a:latin typeface="Arial"/>
                <a:ea typeface="Arial"/>
                <a:cs typeface="Arial"/>
                <a:sym typeface="Arial"/>
              </a:rPr>
              <a:t>Drugs and / or alcohol never justify harassment </a:t>
            </a:r>
            <a:endParaRPr sz="2000" dirty="0">
              <a:solidFill>
                <a:schemeClr val="lt1"/>
              </a:solidFill>
              <a:latin typeface="Arial"/>
              <a:ea typeface="Arial"/>
              <a:cs typeface="Arial"/>
              <a:sym typeface="Arial"/>
            </a:endParaRPr>
          </a:p>
          <a:p>
            <a:pPr marL="342900" indent="-342900">
              <a:buClr>
                <a:schemeClr val="lt1"/>
              </a:buClr>
              <a:buSzPts val="2000"/>
              <a:buFont typeface="Noto Sans Symbols"/>
              <a:buChar char="∙"/>
            </a:pPr>
            <a:r>
              <a:rPr lang="en-US" sz="2000" dirty="0">
                <a:solidFill>
                  <a:schemeClr val="lt1"/>
                </a:solidFill>
                <a:latin typeface="Arial"/>
                <a:ea typeface="Arial"/>
                <a:cs typeface="Arial"/>
                <a:sym typeface="Arial"/>
              </a:rPr>
              <a:t>The survivor does not have to have </a:t>
            </a:r>
            <a:r>
              <a:rPr lang="en-US" sz="2000" dirty="0">
                <a:solidFill>
                  <a:schemeClr val="lt1"/>
                </a:solidFill>
              </a:rPr>
              <a:t>called out the harassment in the moment for an incident to 'count' as harassment</a:t>
            </a:r>
          </a:p>
          <a:p>
            <a:pPr marL="342900" marR="0" lvl="0" indent="-342900" algn="l" rtl="0">
              <a:spcBef>
                <a:spcPts val="0"/>
              </a:spcBef>
              <a:spcAft>
                <a:spcPts val="0"/>
              </a:spcAft>
              <a:buClr>
                <a:schemeClr val="lt1"/>
              </a:buClr>
              <a:buSzPts val="2000"/>
              <a:buFont typeface="Noto Sans Symbols"/>
              <a:buChar char="∙"/>
            </a:pPr>
            <a:r>
              <a:rPr lang="en-US" sz="2000" dirty="0">
                <a:solidFill>
                  <a:schemeClr val="lt1"/>
                </a:solidFill>
                <a:latin typeface="Arial"/>
                <a:ea typeface="Arial"/>
                <a:cs typeface="Arial"/>
                <a:sym typeface="Arial"/>
              </a:rPr>
              <a:t>Yes to free speech and debate, no to harassment and hate speech.</a:t>
            </a:r>
            <a:endParaRPr dirty="0">
              <a:solidFill>
                <a:schemeClr val="lt1"/>
              </a:solidFill>
            </a:endParaRPr>
          </a:p>
          <a:p>
            <a:pPr marL="457200" marR="0" lvl="1" indent="0" algn="l" rtl="0">
              <a:spcBef>
                <a:spcPts val="0"/>
              </a:spcBef>
              <a:spcAft>
                <a:spcPts val="0"/>
              </a:spcAft>
              <a:buNone/>
            </a:pPr>
            <a:endParaRPr sz="2000">
              <a:solidFill>
                <a:schemeClr val="lt1"/>
              </a:solidFill>
              <a:latin typeface="Arial"/>
              <a:ea typeface="Arial"/>
              <a:cs typeface="Arial"/>
              <a:sym typeface="Arial"/>
            </a:endParaRPr>
          </a:p>
          <a:p>
            <a:pPr marL="457200" marR="0" lvl="1" indent="0" algn="l" rtl="0">
              <a:spcBef>
                <a:spcPts val="0"/>
              </a:spcBef>
              <a:spcAft>
                <a:spcPts val="0"/>
              </a:spcAft>
              <a:buNone/>
            </a:pPr>
            <a:endParaRPr sz="2000">
              <a:solidFill>
                <a:schemeClr val="lt1"/>
              </a:solidFill>
              <a:latin typeface="Arial"/>
              <a:ea typeface="Arial"/>
              <a:cs typeface="Arial"/>
              <a:sym typeface="Arial"/>
            </a:endParaRPr>
          </a:p>
          <a:p>
            <a:pPr marL="342900" marR="0" lvl="0" indent="-241300" algn="l" rtl="0">
              <a:spcBef>
                <a:spcPts val="0"/>
              </a:spcBef>
              <a:spcAft>
                <a:spcPts val="0"/>
              </a:spcAft>
              <a:buClr>
                <a:schemeClr val="dk1"/>
              </a:buClr>
              <a:buSzPts val="1600"/>
              <a:buFont typeface="Noto Sans Symbols"/>
              <a:buNone/>
            </a:pPr>
            <a:endParaRPr sz="1600">
              <a:solidFill>
                <a:schemeClr val="lt1"/>
              </a:solidFill>
              <a:latin typeface="Calibri"/>
              <a:ea typeface="Calibri"/>
              <a:cs typeface="Calibri"/>
              <a:sym typeface="Calibri"/>
            </a:endParaRPr>
          </a:p>
        </p:txBody>
      </p:sp>
      <p:pic>
        <p:nvPicPr>
          <p:cNvPr id="174" name="Google Shape;174;p21"/>
          <p:cNvPicPr preferRelativeResize="0"/>
          <p:nvPr/>
        </p:nvPicPr>
        <p:blipFill rotWithShape="1">
          <a:blip r:embed="rId3">
            <a:alphaModFix/>
          </a:blip>
          <a:srcRect/>
          <a:stretch/>
        </p:blipFill>
        <p:spPr>
          <a:xfrm>
            <a:off x="6108700" y="168275"/>
            <a:ext cx="2743200" cy="10096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c15c95f-ed2b-411d-8b41-98752efda15d" xsi:nil="true"/>
    <lcf76f155ced4ddcb4097134ff3c332f xmlns="0d129abb-7d93-4c1d-a669-1310cc29224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95BEAB67BDC54B83F4402E15DAE016" ma:contentTypeVersion="17" ma:contentTypeDescription="Create a new document." ma:contentTypeScope="" ma:versionID="caa9c2c7eaabc9c36be9db53b181bd7a">
  <xsd:schema xmlns:xsd="http://www.w3.org/2001/XMLSchema" xmlns:xs="http://www.w3.org/2001/XMLSchema" xmlns:p="http://schemas.microsoft.com/office/2006/metadata/properties" xmlns:ns2="0d129abb-7d93-4c1d-a669-1310cc292247" xmlns:ns3="8c15c95f-ed2b-411d-8b41-98752efda15d" targetNamespace="http://schemas.microsoft.com/office/2006/metadata/properties" ma:root="true" ma:fieldsID="4c84901b7e1eeefa8e58d072fc4e5638" ns2:_="" ns3:_="">
    <xsd:import namespace="0d129abb-7d93-4c1d-a669-1310cc292247"/>
    <xsd:import namespace="8c15c95f-ed2b-411d-8b41-98752efda1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129abb-7d93-4c1d-a669-1310cc2922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15c95f-ed2b-411d-8b41-98752efda15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56e374c-be9b-40b1-b7fe-3ecfe85eb19a}" ma:internalName="TaxCatchAll" ma:showField="CatchAllData" ma:web="8c15c95f-ed2b-411d-8b41-98752efda1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62E8ED-4DDB-471D-B924-C490CB5A90A1}">
  <ds:schemaRefs>
    <ds:schemaRef ds:uri="http://schemas.microsoft.com/sharepoint/v3/contenttype/forms"/>
  </ds:schemaRefs>
</ds:datastoreItem>
</file>

<file path=customXml/itemProps2.xml><?xml version="1.0" encoding="utf-8"?>
<ds:datastoreItem xmlns:ds="http://schemas.openxmlformats.org/officeDocument/2006/customXml" ds:itemID="{3B1BAC17-1823-438C-B733-F003DD9DCB81}">
  <ds:schemaRefs>
    <ds:schemaRef ds:uri="http://schemas.microsoft.com/office/2006/metadata/properties"/>
    <ds:schemaRef ds:uri="http://schemas.microsoft.com/office/infopath/2007/PartnerControls"/>
    <ds:schemaRef ds:uri="8c15c95f-ed2b-411d-8b41-98752efda15d"/>
    <ds:schemaRef ds:uri="0d129abb-7d93-4c1d-a669-1310cc292247"/>
  </ds:schemaRefs>
</ds:datastoreItem>
</file>

<file path=customXml/itemProps3.xml><?xml version="1.0" encoding="utf-8"?>
<ds:datastoreItem xmlns:ds="http://schemas.openxmlformats.org/officeDocument/2006/customXml" ds:itemID="{D3CBE5C5-9669-44F5-A3D6-B1635D9710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129abb-7d93-4c1d-a669-1310cc292247"/>
    <ds:schemaRef ds:uri="8c15c95f-ed2b-411d-8b41-98752efda1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26</Slides>
  <Notes>26</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Bystander Intervention  Training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Bystander Intervention  Training  </dc:title>
  <cp:revision>55</cp:revision>
  <dcterms:modified xsi:type="dcterms:W3CDTF">2023-10-12T16:42:16Z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0x0101004095BEAB67BDC54B83F4402E15DAE016</vt:lpwstr>
  </property>
  <property fmtid="{D5CDD505-2E9C-101B-9397-08002B2CF9AE}" pid="3" name="MediaServiceImageTags">
    <vt:lpwstr/>
  </property>
</Properties>
</file>