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handoutMasterIdLst>
    <p:handoutMasterId r:id="rId49"/>
  </p:handoutMasterIdLst>
  <p:sldIdLst>
    <p:sldId id="256" r:id="rId5"/>
    <p:sldId id="410" r:id="rId6"/>
    <p:sldId id="412" r:id="rId7"/>
    <p:sldId id="413" r:id="rId8"/>
    <p:sldId id="409" r:id="rId9"/>
    <p:sldId id="411" r:id="rId10"/>
    <p:sldId id="414" r:id="rId11"/>
    <p:sldId id="335" r:id="rId12"/>
    <p:sldId id="475" r:id="rId13"/>
    <p:sldId id="434" r:id="rId14"/>
    <p:sldId id="315" r:id="rId15"/>
    <p:sldId id="472" r:id="rId16"/>
    <p:sldId id="345" r:id="rId17"/>
    <p:sldId id="432" r:id="rId18"/>
    <p:sldId id="347" r:id="rId19"/>
    <p:sldId id="386" r:id="rId20"/>
    <p:sldId id="437" r:id="rId21"/>
    <p:sldId id="348" r:id="rId22"/>
    <p:sldId id="349" r:id="rId23"/>
    <p:sldId id="456" r:id="rId24"/>
    <p:sldId id="464" r:id="rId25"/>
    <p:sldId id="463" r:id="rId26"/>
    <p:sldId id="458" r:id="rId27"/>
    <p:sldId id="389" r:id="rId28"/>
    <p:sldId id="455" r:id="rId29"/>
    <p:sldId id="449" r:id="rId30"/>
    <p:sldId id="454" r:id="rId31"/>
    <p:sldId id="443" r:id="rId32"/>
    <p:sldId id="356" r:id="rId33"/>
    <p:sldId id="448" r:id="rId34"/>
    <p:sldId id="394" r:id="rId35"/>
    <p:sldId id="474" r:id="rId36"/>
    <p:sldId id="480" r:id="rId37"/>
    <p:sldId id="471" r:id="rId38"/>
    <p:sldId id="402" r:id="rId39"/>
    <p:sldId id="428" r:id="rId40"/>
    <p:sldId id="453" r:id="rId41"/>
    <p:sldId id="427" r:id="rId42"/>
    <p:sldId id="479" r:id="rId43"/>
    <p:sldId id="430" r:id="rId44"/>
    <p:sldId id="477" r:id="rId45"/>
    <p:sldId id="478" r:id="rId46"/>
    <p:sldId id="373" r:id="rId47"/>
  </p:sldIdLst>
  <p:sldSz cx="12192000" cy="6858000"/>
  <p:notesSz cx="6858000" cy="16097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50" userDrawn="1">
          <p15:clr>
            <a:srgbClr val="A4A3A4"/>
          </p15:clr>
        </p15:guide>
        <p15:guide id="4" pos="82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3]" lastIdx="1" clrIdx="2"/>
  <p:cmAuthor id="4" name="Microsoft Office User" initials="Office [4]" lastIdx="1" clrIdx="3"/>
  <p:cmAuthor id="5" name="Microsoft Office User" initials="Office [5]" lastIdx="1" clrIdx="4"/>
  <p:cmAuthor id="6" name="Microsoft Office User" initials="Office [6]" lastIdx="1" clrIdx="5"/>
  <p:cmAuthor id="7" name="Microsoft Office User" initials="Office [7]" lastIdx="1" clrIdx="6"/>
  <p:cmAuthor id="8" name="Microsoft Office User" initials="Office [8]" lastIdx="1" clrIdx="7"/>
  <p:cmAuthor id="9" name="Microsoft Office User" initials="Office [9]" lastIdx="1" clrIdx="8"/>
  <p:cmAuthor id="10" name="Microsoft Office User" initials="Office [10]" lastIdx="1" clrIdx="9"/>
  <p:cmAuthor id="11" name="Microsoft Office User" initials="Office [11]" lastIdx="1" clrIdx="10"/>
  <p:cmAuthor id="12" name="Microsoft Office User" initials="Office [12]" lastIdx="1" clrIdx="11"/>
  <p:cmAuthor id="13" name="Microsoft Office User" initials="Office [13]" lastIdx="1" clrIdx="12"/>
  <p:cmAuthor id="14" name="lwelch@osarcc.org.uk" initials="l" lastIdx="18" clrIdx="13">
    <p:extLst>
      <p:ext uri="{19B8F6BF-5375-455C-9EA6-DF929625EA0E}">
        <p15:presenceInfo xmlns:p15="http://schemas.microsoft.com/office/powerpoint/2012/main" userId="01714e2f5ce2328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7B2"/>
    <a:srgbClr val="40B5A3"/>
    <a:srgbClr val="E1556E"/>
    <a:srgbClr val="E6E6E6"/>
    <a:srgbClr val="FEC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7A794-1DD4-496A-4155-94B3FC0A4BBE}" v="334" dt="2019-08-22T11:07:33.981"/>
    <p1510:client id="{41189F95-BB7F-F6FE-5328-18B51E832F1E}" v="41" dt="2019-09-18T10:54:24.242"/>
    <p1510:client id="{4CB4163B-340B-4D78-81A8-DE0FD53D0E68}" v="33" dt="2019-09-11T12:00:24.400"/>
    <p1510:client id="{641BD53A-AC48-63C6-33AB-C26120723568}" v="2" dt="2019-08-22T10:29:52.812"/>
    <p1510:client id="{8EC9E6C8-8B2E-4302-8368-3B03B7FB381B}" v="1" dt="2019-09-06T12:55:05.569"/>
    <p1510:client id="{AA8B54B8-D172-7EF3-5C7E-9BD9271086D3}" v="16" dt="2019-09-05T16:38:14.760"/>
    <p1510:client id="{EC59EA54-D37B-1F0F-3069-3C54DBF8588B}" v="2" dt="2019-10-04T10:04:13.730"/>
    <p1510:client id="{F3CDB6D3-FE7C-4C77-A731-B22B91694E65}" v="253" dt="2019-09-10T10:13:25.7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8" autoAdjust="0"/>
    <p:restoredTop sz="63967" autoAdjust="0"/>
  </p:normalViewPr>
  <p:slideViewPr>
    <p:cSldViewPr snapToGrid="0">
      <p:cViewPr varScale="1">
        <p:scale>
          <a:sx n="73" d="100"/>
          <a:sy n="73" d="100"/>
        </p:scale>
        <p:origin x="1536" y="54"/>
      </p:cViewPr>
      <p:guideLst>
        <p:guide orient="horz" pos="2160"/>
        <p:guide pos="3840"/>
        <p:guide orient="horz" pos="750"/>
        <p:guide pos="827"/>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66663603905607"/>
          <c:y val="0"/>
          <c:w val="0.61532260154109564"/>
          <c:h val="0.92298381750527658"/>
        </c:manualLayout>
      </c:layout>
      <c:doughnutChart>
        <c:varyColors val="1"/>
        <c:ser>
          <c:idx val="0"/>
          <c:order val="0"/>
          <c:tx>
            <c:strRef>
              <c:f>Sheet1!$B$1</c:f>
              <c:strCache>
                <c:ptCount val="1"/>
                <c:pt idx="0">
                  <c:v>Sales</c:v>
                </c:pt>
              </c:strCache>
            </c:strRef>
          </c:tx>
          <c:spPr>
            <a:solidFill>
              <a:srgbClr val="40B5A3"/>
            </a:solidFill>
          </c:spPr>
          <c:dPt>
            <c:idx val="0"/>
            <c:bubble3D val="0"/>
            <c:spPr>
              <a:solidFill>
                <a:srgbClr val="40B5A3"/>
              </a:solidFill>
              <a:ln w="19050">
                <a:solidFill>
                  <a:schemeClr val="lt1"/>
                </a:solidFill>
              </a:ln>
              <a:effectLst/>
            </c:spPr>
            <c:extLst>
              <c:ext xmlns:c16="http://schemas.microsoft.com/office/drawing/2014/chart" uri="{C3380CC4-5D6E-409C-BE32-E72D297353CC}">
                <c16:uniqueId val="{00000001-8739-461A-A3B4-C30E3BF16FD2}"/>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8E11-463C-B681-F29E406F48A2}"/>
              </c:ext>
            </c:extLst>
          </c:dPt>
          <c:dPt>
            <c:idx val="2"/>
            <c:bubble3D val="0"/>
            <c:spPr>
              <a:solidFill>
                <a:srgbClr val="40B5A3"/>
              </a:solidFill>
              <a:ln w="19050">
                <a:solidFill>
                  <a:schemeClr val="lt1"/>
                </a:solidFill>
              </a:ln>
              <a:effectLst/>
            </c:spPr>
            <c:extLst>
              <c:ext xmlns:c16="http://schemas.microsoft.com/office/drawing/2014/chart" uri="{C3380CC4-5D6E-409C-BE32-E72D297353CC}">
                <c16:uniqueId val="{00000005-8739-461A-A3B4-C30E3BF16FD2}"/>
              </c:ext>
            </c:extLst>
          </c:dPt>
          <c:dPt>
            <c:idx val="3"/>
            <c:bubble3D val="0"/>
            <c:spPr>
              <a:solidFill>
                <a:srgbClr val="40B5A3"/>
              </a:solidFill>
              <a:ln w="19050">
                <a:solidFill>
                  <a:schemeClr val="lt1"/>
                </a:solidFill>
              </a:ln>
              <a:effectLst/>
            </c:spPr>
            <c:extLst>
              <c:ext xmlns:c16="http://schemas.microsoft.com/office/drawing/2014/chart" uri="{C3380CC4-5D6E-409C-BE32-E72D297353CC}">
                <c16:uniqueId val="{00000007-8739-461A-A3B4-C30E3BF16FD2}"/>
              </c:ext>
            </c:extLst>
          </c:dPt>
          <c:cat>
            <c:strRef>
              <c:f>Sheet1!$A$2:$A$5</c:f>
              <c:strCache>
                <c:ptCount val="2"/>
                <c:pt idx="0">
                  <c:v>1st Qtr</c:v>
                </c:pt>
                <c:pt idx="1">
                  <c:v>2nd Qtr</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0-8E11-463C-B681-F29E406F48A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646E4C-C825-4E45-957D-01C703EA3B7D}" type="datetimeFigureOut">
              <a:rPr lang="en-US" smtClean="0"/>
              <a:t>10/4/2019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AED614-8836-AA40-883B-0F4156E6D2E7}" type="slidenum">
              <a:rPr lang="en-US" smtClean="0"/>
              <a:t>‹#›</a:t>
            </a:fld>
            <a:endParaRPr lang="en-US"/>
          </a:p>
        </p:txBody>
      </p:sp>
    </p:spTree>
    <p:extLst>
      <p:ext uri="{BB962C8B-B14F-4D97-AF65-F5344CB8AC3E}">
        <p14:creationId xmlns:p14="http://schemas.microsoft.com/office/powerpoint/2010/main" val="605793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32A0F-C898-E44A-8428-84D1A0BB3585}" type="datetimeFigureOut">
              <a:rPr lang="en-US" smtClean="0"/>
              <a:t>10/4/2019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6A9AB-1A71-F349-87E2-837612535223}" type="slidenum">
              <a:rPr lang="en-US" smtClean="0"/>
              <a:t>‹#›</a:t>
            </a:fld>
            <a:endParaRPr lang="en-US"/>
          </a:p>
        </p:txBody>
      </p:sp>
    </p:spTree>
    <p:extLst>
      <p:ext uri="{BB962C8B-B14F-4D97-AF65-F5344CB8AC3E}">
        <p14:creationId xmlns:p14="http://schemas.microsoft.com/office/powerpoint/2010/main" val="98321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Introduce yourself with name and pronouns and if you hold a position in your common room / are a peer supporter</a:t>
            </a:r>
          </a:p>
          <a:p>
            <a:pPr lvl="0"/>
            <a:r>
              <a:rPr lang="en-GB" sz="1200" kern="1200" dirty="0">
                <a:solidFill>
                  <a:schemeClr val="tx1"/>
                </a:solidFill>
                <a:effectLst/>
                <a:latin typeface="+mn-lt"/>
                <a:ea typeface="+mn-ea"/>
                <a:cs typeface="+mn-cs"/>
              </a:rPr>
              <a:t>Encourage people to ask questions throughout, but let them know they can ask at the end to or email yourself/common room rep/ SU</a:t>
            </a:r>
            <a:endParaRPr lang="en-GB" sz="1200" kern="1200" dirty="0">
              <a:solidFill>
                <a:schemeClr val="tx1"/>
              </a:solidFill>
              <a:effectLst/>
              <a:latin typeface="+mn-lt"/>
              <a:cs typeface="Calibri"/>
            </a:endParaRPr>
          </a:p>
          <a:p>
            <a:pPr lvl="0"/>
            <a:r>
              <a:rPr lang="en-GB" sz="1200" kern="1200" dirty="0">
                <a:solidFill>
                  <a:schemeClr val="tx1"/>
                </a:solidFill>
                <a:effectLst/>
                <a:latin typeface="+mn-lt"/>
                <a:ea typeface="+mn-ea"/>
                <a:cs typeface="+mn-cs"/>
              </a:rPr>
              <a:t>Housekeeping – let people know where the nearest toilets are (preferably gender neutral and accessible), let people know where they can get water</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Normalise leaving- if a person wants a break / the toilet etc they don’t have to ask/ put their hand up</a:t>
            </a:r>
            <a:r>
              <a:rPr lang="en-GB" dirty="0"/>
              <a:t> </a:t>
            </a:r>
            <a:endParaRPr lang="en-GB" sz="1200" kern="1200" dirty="0">
              <a:solidFill>
                <a:schemeClr val="tx1"/>
              </a:solidFill>
              <a:effectLst/>
              <a:latin typeface="+mn-lt"/>
              <a:cs typeface="Calibri"/>
            </a:endParaRPr>
          </a:p>
          <a:p>
            <a:pPr lvl="0"/>
            <a:r>
              <a:rPr lang="en-GB" sz="1200" kern="1200" dirty="0">
                <a:solidFill>
                  <a:schemeClr val="tx1"/>
                </a:solidFill>
                <a:effectLst/>
                <a:latin typeface="+mn-lt"/>
                <a:ea typeface="+mn-ea"/>
                <a:cs typeface="+mn-cs"/>
              </a:rPr>
              <a:t>Let people know about the break out space nearby</a:t>
            </a:r>
            <a:endParaRPr lang="en-GB" sz="1200" kern="1200" dirty="0">
              <a:solidFill>
                <a:schemeClr val="tx1"/>
              </a:solidFill>
              <a:effectLst/>
              <a:latin typeface="+mn-lt"/>
              <a:cs typeface="Calibri"/>
            </a:endParaRPr>
          </a:p>
          <a:p>
            <a:pPr lvl="0"/>
            <a:endParaRPr lang="en-US" sz="120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20E6A9AB-1A71-F349-87E2-837612535223}" type="slidenum">
              <a:rPr lang="en-US" smtClean="0"/>
              <a:t>1</a:t>
            </a:fld>
            <a:endParaRPr lang="en-US"/>
          </a:p>
        </p:txBody>
      </p:sp>
    </p:spTree>
    <p:extLst>
      <p:ext uri="{BB962C8B-B14F-4D97-AF65-F5344CB8AC3E}">
        <p14:creationId xmlns:p14="http://schemas.microsoft.com/office/powerpoint/2010/main" val="37068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r>
              <a:rPr lang="en-US" baseline="0" dirty="0"/>
              <a:t>Definition:</a:t>
            </a:r>
          </a:p>
          <a:p>
            <a:pPr marL="0" indent="0">
              <a:buFont typeface="Arial"/>
              <a:buNone/>
            </a:pPr>
            <a:r>
              <a:rPr lang="en-US" baseline="0" dirty="0"/>
              <a:t>a prejudice that people hold against a certain group that impacts their </a:t>
            </a:r>
            <a:r>
              <a:rPr lang="en-US" baseline="0" dirty="0" err="1"/>
              <a:t>behaviour</a:t>
            </a:r>
            <a:r>
              <a:rPr lang="en-US" baseline="0" dirty="0"/>
              <a:t> and attitude towards that group. This behavior can lead to discrimination and it is often not intentional/conscious. For example, </a:t>
            </a:r>
            <a:r>
              <a:rPr lang="en-US" dirty="0"/>
              <a:t>implicit stereotyping and unconscious organization. </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269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t>Play</a:t>
            </a:r>
            <a:r>
              <a:rPr lang="en-US" baseline="0" dirty="0"/>
              <a:t> video</a:t>
            </a:r>
          </a:p>
          <a:p>
            <a:pPr lvl="0"/>
            <a:r>
              <a:rPr lang="en-US" baseline="0" dirty="0"/>
              <a:t>Maybe explain that implicit = unconscious</a:t>
            </a:r>
            <a:endParaRPr lang="en-US" dirty="0"/>
          </a:p>
        </p:txBody>
      </p:sp>
      <p:sp>
        <p:nvSpPr>
          <p:cNvPr id="4" name="Slide Number Placeholder 3"/>
          <p:cNvSpPr>
            <a:spLocks noGrp="1"/>
          </p:cNvSpPr>
          <p:nvPr>
            <p:ph type="sldNum" sz="quarter" idx="10"/>
          </p:nvPr>
        </p:nvSpPr>
        <p:spPr/>
        <p:txBody>
          <a:bodyPr/>
          <a:lstStyle/>
          <a:p>
            <a:fld id="{20E6A9AB-1A71-F349-87E2-837612535223}" type="slidenum">
              <a:rPr lang="en-US" smtClean="0"/>
              <a:t>11</a:t>
            </a:fld>
            <a:endParaRPr lang="en-US"/>
          </a:p>
        </p:txBody>
      </p:sp>
    </p:spTree>
    <p:extLst>
      <p:ext uri="{BB962C8B-B14F-4D97-AF65-F5344CB8AC3E}">
        <p14:creationId xmlns:p14="http://schemas.microsoft.com/office/powerpoint/2010/main" val="1178731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r>
              <a:rPr lang="en-US" dirty="0"/>
              <a:t>Example:</a:t>
            </a:r>
          </a:p>
          <a:p>
            <a:pPr marL="0" indent="0">
              <a:buFont typeface="Arial"/>
              <a:buNone/>
            </a:pPr>
            <a:r>
              <a:rPr lang="en-US" baseline="0" dirty="0"/>
              <a:t>Oxford college porters stop black students but not their white peers, because they think they do not attend the college/university.</a:t>
            </a:r>
          </a:p>
          <a:p>
            <a:pPr marL="0" indent="0">
              <a:buFont typeface="Arial"/>
              <a:buNone/>
            </a:pPr>
            <a:r>
              <a:rPr lang="en-US" baseline="0" dirty="0">
                <a:cs typeface="Calibri"/>
              </a:rPr>
              <a:t>Often, porters do not think, wow this person is black I don’t want them in my college. Instead, they have</a:t>
            </a:r>
          </a:p>
          <a:p>
            <a:pPr marL="0" indent="0">
              <a:buFont typeface="Arial"/>
              <a:buNone/>
            </a:pPr>
            <a:r>
              <a:rPr lang="en-US" baseline="0" dirty="0">
                <a:cs typeface="Calibri"/>
              </a:rPr>
              <a:t>How about avoiding the south Asian person on the bus because they look ‘suspicious’. </a:t>
            </a:r>
          </a:p>
          <a:p>
            <a:pPr marL="0" indent="0">
              <a:buFont typeface="Arial"/>
              <a:buNone/>
            </a:pPr>
            <a:endParaRPr lang="en-US" baseline="0" dirty="0">
              <a:cs typeface="Calibri"/>
            </a:endParaRPr>
          </a:p>
          <a:p>
            <a:pPr marL="0" indent="0">
              <a:buFont typeface="Arial"/>
              <a:buNone/>
            </a:pPr>
            <a:r>
              <a:rPr lang="en-US" baseline="0" dirty="0">
                <a:cs typeface="Calibri"/>
              </a:rPr>
              <a:t>Discuss how this leads to feelings of exclusion:</a:t>
            </a:r>
          </a:p>
          <a:p>
            <a:pPr marL="0" indent="0">
              <a:buFont typeface="Arial"/>
              <a:buNone/>
            </a:pPr>
            <a:r>
              <a:rPr lang="en-US" baseline="0" dirty="0">
                <a:cs typeface="Calibri"/>
              </a:rPr>
              <a:t>Makes university space exclusive/more accessible to white students – harms diversity, can impact people’s studies, social life and mental health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370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Practical</a:t>
            </a:r>
            <a:r>
              <a:rPr lang="en-GB" sz="1200" kern="1200" baseline="0" dirty="0">
                <a:solidFill>
                  <a:schemeClr val="tx1"/>
                </a:solidFill>
                <a:effectLst/>
                <a:latin typeface="+mn-lt"/>
                <a:ea typeface="+mn-ea"/>
                <a:cs typeface="+mn-cs"/>
              </a:rPr>
              <a:t> ways to be inclusive: </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1) While bias is often acted on unconsciously, you can often identify an issue once done. </a:t>
            </a:r>
            <a:r>
              <a:rPr lang="en-US" sz="1200" kern="1200" baseline="0" dirty="0">
                <a:solidFill>
                  <a:schemeClr val="tx1"/>
                </a:solidFill>
                <a:effectLst/>
                <a:latin typeface="+mn-lt"/>
                <a:ea typeface="+mn-ea"/>
                <a:cs typeface="+mn-cs"/>
              </a:rPr>
              <a:t>B</a:t>
            </a:r>
            <a:r>
              <a:rPr lang="en-US" dirty="0"/>
              <a:t>uild relationships with people you’ve been socialized to see as not valuable to be in relationships with,</a:t>
            </a:r>
            <a:r>
              <a:rPr lang="en-US" baseline="0" dirty="0"/>
              <a:t> learn new information.  Educate yourself and take the time to send others resources, too.</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2) be respectful and ask questions. Maybe introduce that you’ve been thinking about a few things and would appreciate if they could answer some questions to clarify the reality of people of colour – </a:t>
            </a:r>
            <a:r>
              <a:rPr lang="en-GB" sz="1200" b="1" kern="1200" baseline="0" dirty="0">
                <a:solidFill>
                  <a:schemeClr val="tx1"/>
                </a:solidFill>
                <a:effectLst/>
                <a:latin typeface="+mn-lt"/>
                <a:ea typeface="+mn-ea"/>
                <a:cs typeface="+mn-cs"/>
              </a:rPr>
              <a:t>BUT</a:t>
            </a:r>
            <a:r>
              <a:rPr lang="en-GB" sz="1200" b="0" kern="1200" baseline="0" dirty="0">
                <a:solidFill>
                  <a:schemeClr val="tx1"/>
                </a:solidFill>
                <a:effectLst/>
                <a:latin typeface="+mn-lt"/>
                <a:ea typeface="+mn-ea"/>
                <a:cs typeface="+mn-cs"/>
              </a:rPr>
              <a:t> don’t ask your friend of colour to explain things you could research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a:t>
            </a:r>
            <a:r>
              <a:rPr lang="en-GB" sz="1200" kern="1200" baseline="0" dirty="0">
                <a:solidFill>
                  <a:schemeClr val="tx1"/>
                </a:solidFill>
                <a:effectLst/>
                <a:latin typeface="+mn-lt"/>
                <a:ea typeface="+mn-ea"/>
                <a:cs typeface="+mn-cs"/>
              </a:rPr>
              <a:t>If you make a mistake or get called out, apologise and move one but don’t make things awkward by over-apologising – instead use the time to educate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4) Get people involved, especially when thinking about cultural and racial activities. Cultural appropriation is the misuse of another culture for your own benefit. We’re not going to talk about it now, have a google search in your own time or speak to your college BAME Rep. If you’d like to do something for Black history month ensure your BAME rep is part of the conversation. If you’d like to run a themed ball, speak to your BAME Rep. If you’d like to do something for international students, speak to the BAME and international Rep. </a:t>
            </a:r>
            <a:r>
              <a:rPr lang="en-GB" sz="1200" b="1" kern="1200" baseline="0" dirty="0">
                <a:solidFill>
                  <a:schemeClr val="tx1"/>
                </a:solidFill>
                <a:effectLst/>
                <a:latin typeface="+mn-lt"/>
                <a:ea typeface="+mn-ea"/>
                <a:cs typeface="+mn-cs"/>
              </a:rPr>
              <a:t>Don’t settle at mere consultation, make them key decision makers and part of the creative process.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E6A9AB-1A71-F349-87E2-837612535223}" type="slidenum">
              <a:rPr lang="en-US" smtClean="0"/>
              <a:t>13</a:t>
            </a:fld>
            <a:endParaRPr lang="en-US"/>
          </a:p>
        </p:txBody>
      </p:sp>
    </p:spTree>
    <p:extLst>
      <p:ext uri="{BB962C8B-B14F-4D97-AF65-F5344CB8AC3E}">
        <p14:creationId xmlns:p14="http://schemas.microsoft.com/office/powerpoint/2010/main" val="154015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Title slide</a:t>
            </a:r>
          </a:p>
          <a:p>
            <a:endParaRPr lang="en-US" dirty="0"/>
          </a:p>
        </p:txBody>
      </p:sp>
      <p:sp>
        <p:nvSpPr>
          <p:cNvPr id="4" name="Slide Number Placeholder 3"/>
          <p:cNvSpPr>
            <a:spLocks noGrp="1"/>
          </p:cNvSpPr>
          <p:nvPr>
            <p:ph type="sldNum" sz="quarter" idx="10"/>
          </p:nvPr>
        </p:nvSpPr>
        <p:spPr/>
        <p:txBody>
          <a:bodyPr/>
          <a:lstStyle/>
          <a:p>
            <a:fld id="{20E6A9AB-1A71-F349-87E2-837612535223}" type="slidenum">
              <a:rPr lang="en-US" smtClean="0"/>
              <a:t>14</a:t>
            </a:fld>
            <a:endParaRPr lang="en-US"/>
          </a:p>
        </p:txBody>
      </p:sp>
    </p:spTree>
    <p:extLst>
      <p:ext uri="{BB962C8B-B14F-4D97-AF65-F5344CB8AC3E}">
        <p14:creationId xmlns:p14="http://schemas.microsoft.com/office/powerpoint/2010/main" val="48229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Go over the definition from the Equality Act 2010</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Ask them to think about whether a diagnosis is required for a person to have a disability</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Reference that getting a diagnosis can be harder for certain people</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E.g. women’s pain is more likely to be ignored by medical professionals</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E.g. people of colour, specifically black people are less likely to get diagnosed at early stages and are more likely to suffer or even die because of not being taken seriously by medical professionals </a:t>
            </a:r>
            <a:endParaRPr lang="en-GB" sz="1400" kern="1200" dirty="0">
              <a:solidFill>
                <a:schemeClr val="tx1"/>
              </a:solidFill>
              <a:effectLst/>
              <a:latin typeface="+mn-lt"/>
              <a:ea typeface="+mn-ea"/>
              <a:cs typeface="+mn-cs"/>
            </a:endParaRPr>
          </a:p>
          <a:p>
            <a:endParaRPr lang="en-US" dirty="0"/>
          </a:p>
          <a:p>
            <a:r>
              <a:rPr lang="en-US" dirty="0"/>
              <a:t>Not all disabilities</a:t>
            </a:r>
            <a:r>
              <a:rPr lang="en-US" baseline="0" dirty="0"/>
              <a:t> are visible</a:t>
            </a:r>
          </a:p>
          <a:p>
            <a:endParaRPr lang="en-US" baseline="0" dirty="0"/>
          </a:p>
          <a:p>
            <a:r>
              <a:rPr lang="en-US" baseline="0" dirty="0"/>
              <a:t>Its important to think about disability because so many of our structures exclude disabled people from </a:t>
            </a:r>
            <a:endParaRPr lang="en-US" dirty="0"/>
          </a:p>
        </p:txBody>
      </p:sp>
      <p:sp>
        <p:nvSpPr>
          <p:cNvPr id="4" name="Slide Number Placeholder 3"/>
          <p:cNvSpPr>
            <a:spLocks noGrp="1"/>
          </p:cNvSpPr>
          <p:nvPr>
            <p:ph type="sldNum" sz="quarter" idx="10"/>
          </p:nvPr>
        </p:nvSpPr>
        <p:spPr/>
        <p:txBody>
          <a:bodyPr/>
          <a:lstStyle/>
          <a:p>
            <a:fld id="{20E6A9AB-1A71-F349-87E2-837612535223}" type="slidenum">
              <a:rPr lang="en-US" smtClean="0"/>
              <a:t>15</a:t>
            </a:fld>
            <a:endParaRPr lang="en-US"/>
          </a:p>
        </p:txBody>
      </p:sp>
    </p:spTree>
    <p:extLst>
      <p:ext uri="{BB962C8B-B14F-4D97-AF65-F5344CB8AC3E}">
        <p14:creationId xmlns:p14="http://schemas.microsoft.com/office/powerpoint/2010/main" val="4133110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Hogwarts</a:t>
            </a:r>
            <a:r>
              <a:rPr lang="en-GB" baseline="0" dirty="0"/>
              <a:t> hall in Christchurch – lots of stairs not accessible for lots of people not just wheelchairs</a:t>
            </a:r>
            <a:endParaRPr lang="en-GB" dirty="0"/>
          </a:p>
          <a:p>
            <a:endParaRPr lang="en-GB" dirty="0"/>
          </a:p>
          <a:p>
            <a:endParaRPr lang="en-GB" dirty="0"/>
          </a:p>
          <a:p>
            <a:r>
              <a:rPr lang="en-GB" dirty="0"/>
              <a:t>Hearing loop in a lecture – lack of choice on where you can sit</a:t>
            </a:r>
          </a:p>
          <a:p>
            <a:endParaRPr lang="en-GB" dirty="0"/>
          </a:p>
          <a:p>
            <a:r>
              <a:rPr lang="en-GB" dirty="0"/>
              <a:t>G&amp;Ds,</a:t>
            </a:r>
            <a:r>
              <a:rPr lang="en-GB" baseline="0" dirty="0"/>
              <a:t> </a:t>
            </a:r>
            <a:r>
              <a:rPr lang="en-GB" dirty="0"/>
              <a:t>Cafe or pub -  Really busy, they’d have to find somewhere else to go, miss on social life and integration. </a:t>
            </a:r>
          </a:p>
        </p:txBody>
      </p:sp>
      <p:sp>
        <p:nvSpPr>
          <p:cNvPr id="4" name="Slide Number Placeholder 3"/>
          <p:cNvSpPr>
            <a:spLocks noGrp="1"/>
          </p:cNvSpPr>
          <p:nvPr>
            <p:ph type="sldNum" sz="quarter" idx="10"/>
          </p:nvPr>
        </p:nvSpPr>
        <p:spPr/>
        <p:txBody>
          <a:bodyPr/>
          <a:lstStyle/>
          <a:p>
            <a:fld id="{20E6A9AB-1A71-F349-87E2-837612535223}" type="slidenum">
              <a:rPr lang="en-US" smtClean="0"/>
              <a:t>16</a:t>
            </a:fld>
            <a:endParaRPr lang="en-US"/>
          </a:p>
        </p:txBody>
      </p:sp>
    </p:spTree>
    <p:extLst>
      <p:ext uri="{BB962C8B-B14F-4D97-AF65-F5344CB8AC3E}">
        <p14:creationId xmlns:p14="http://schemas.microsoft.com/office/powerpoint/2010/main" val="3040497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r>
              <a:rPr lang="en-US" baseline="0" dirty="0"/>
              <a:t>Definition:</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when people</a:t>
            </a:r>
            <a:r>
              <a:rPr lang="en-US" baseline="0" dirty="0"/>
              <a:t> act on a prejudice which causes certain groups to be disadvantaged (economic, social, cultural capital) in relation to others. It can be direct or indirect. </a:t>
            </a:r>
            <a:r>
              <a:rPr lang="en-US" sz="1200" dirty="0">
                <a:latin typeface="Arial" panose="020B0604020202020204" pitchFamily="34" charset="0"/>
                <a:cs typeface="Arial" panose="020B0604020202020204" pitchFamily="34" charset="0"/>
              </a:rPr>
              <a:t>It can be direct, meaning that you treat someone less </a:t>
            </a:r>
            <a:r>
              <a:rPr lang="en-US" sz="1200" dirty="0" err="1">
                <a:latin typeface="Arial" panose="020B0604020202020204" pitchFamily="34" charset="0"/>
                <a:cs typeface="Arial" panose="020B0604020202020204" pitchFamily="34" charset="0"/>
              </a:rPr>
              <a:t>favourably</a:t>
            </a:r>
            <a:r>
              <a:rPr lang="en-US" sz="1200" dirty="0">
                <a:latin typeface="Arial" panose="020B0604020202020204" pitchFamily="34" charset="0"/>
                <a:cs typeface="Arial" panose="020B0604020202020204" pitchFamily="34" charset="0"/>
              </a:rPr>
              <a:t> than another, or indirect meaning the same rule is applied to everyone in the same way but this doesn’t take account of the different ways that people approach/navigate a situation.</a:t>
            </a:r>
            <a:endParaRPr lang="en-US" sz="1200" dirty="0">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u="sng" baseline="0" dirty="0">
              <a:solidFill>
                <a:srgbClr val="C00000"/>
              </a:solidFill>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u="sng" baseline="0" dirty="0">
                <a:solidFill>
                  <a:srgbClr val="C00000"/>
                </a:solidFill>
              </a:rPr>
              <a:t>For example, holding non-accessible events, this is excluding a group of students due to a characteristic based on a prejudice that they aren’t as important to attend the event.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308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1) Ask people how the</a:t>
            </a:r>
            <a:r>
              <a:rPr lang="en-GB" sz="1200" kern="1200" baseline="0" dirty="0">
                <a:solidFill>
                  <a:schemeClr val="tx1"/>
                </a:solidFill>
                <a:effectLst/>
                <a:latin typeface="+mn-lt"/>
                <a:ea typeface="+mn-ea"/>
                <a:cs typeface="+mn-cs"/>
              </a:rPr>
              <a:t>y identify personally.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Speak ordinarily. Do not change how you speak to individuals with disabilities, in the sense that you shouldn’t speak to an adult with a disability in the manner in which you’d speak to a child. Nonetheless, be willing to make adjustments if asked, such as repeating yourself or facing someone for lip-reading, etc. This doesn’t only apply to people with hearing impairments and may also be relevant for individuals with difficulties regarding information processing (frequently the case with autism).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Referring to people who aren’t disabled. Avoid use of alienating terms such as ‘normal’. Generally, ‘non-disabled’ is preferred.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Don’t compare disabilities to short-term states or emotions, nor use disabilities as an adjective or insult. For example, do not compare the experience of panic attacks to nervousness before exams, or describe someone as “so OCD”. Also avoid the use of terms such as ‘psycho’ to explain why someone is ‘evil’ – a diagnosis should not be used as an insult.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5) Don’t compare people to famous people with the same disability. Not everyone wants to be a Paralympian; not every person with bipolar disorder identifies with Stephen Fry. The glamorisation of lauding disabled people as ‘inspirational’ because of successes, is often referred to as ‘inspiration porn’.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6) No invasive questions. You may be intrigued about someone’s disability but avoid asking invasive questions (unless you are close friends with a person, or they are offering the information). Invasive questions may include asking how someone’s disability came to be or asking questions about subjects such as disability and intimacy, which has been in the media a lot in recent years.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Avoid assumptions such as ‘You don’t look disabled.’ A huge number of disabilities are totally invisible, so don’t assume that you can see disability or that disabilities are always immediately apparent.</a:t>
            </a:r>
          </a:p>
          <a:p>
            <a:endParaRPr lang="en-US" dirty="0"/>
          </a:p>
        </p:txBody>
      </p:sp>
      <p:sp>
        <p:nvSpPr>
          <p:cNvPr id="4" name="Slide Number Placeholder 3"/>
          <p:cNvSpPr>
            <a:spLocks noGrp="1"/>
          </p:cNvSpPr>
          <p:nvPr>
            <p:ph type="sldNum" sz="quarter" idx="10"/>
          </p:nvPr>
        </p:nvSpPr>
        <p:spPr/>
        <p:txBody>
          <a:bodyPr/>
          <a:lstStyle/>
          <a:p>
            <a:fld id="{20E6A9AB-1A71-F349-87E2-837612535223}" type="slidenum">
              <a:rPr lang="en-US" smtClean="0"/>
              <a:t>18</a:t>
            </a:fld>
            <a:endParaRPr lang="en-US"/>
          </a:p>
        </p:txBody>
      </p:sp>
    </p:spTree>
    <p:extLst>
      <p:ext uri="{BB962C8B-B14F-4D97-AF65-F5344CB8AC3E}">
        <p14:creationId xmlns:p14="http://schemas.microsoft.com/office/powerpoint/2010/main" val="3765994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Practical</a:t>
            </a:r>
            <a:r>
              <a:rPr lang="en-GB" sz="1200" kern="1200" baseline="0" dirty="0">
                <a:solidFill>
                  <a:schemeClr val="tx1"/>
                </a:solidFill>
                <a:effectLst/>
                <a:latin typeface="+mn-lt"/>
                <a:ea typeface="+mn-ea"/>
                <a:cs typeface="+mn-cs"/>
              </a:rPr>
              <a:t> ways to be inclusive: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 Assistance dogs can be for numerous conditions, not just visual impairments. Avoid engaging (stroking, feeding, etc.) with assistance dogs who are working, as this can distract them from taking care of their owner.</a:t>
            </a:r>
          </a:p>
          <a:p>
            <a:pPr lvl="0"/>
            <a:r>
              <a:rPr lang="en-GB" sz="1200" kern="1200" dirty="0">
                <a:solidFill>
                  <a:schemeClr val="tx1"/>
                </a:solidFill>
                <a:effectLst/>
                <a:latin typeface="+mn-lt"/>
                <a:ea typeface="+mn-ea"/>
                <a:cs typeface="+mn-cs"/>
              </a:rPr>
              <a:t>2) Respect space. Don’t physically touch someone or their equipment (such as a wheelchair) without asking, even if you think you’re being useful!</a:t>
            </a:r>
          </a:p>
          <a:p>
            <a:pPr lvl="0"/>
            <a:r>
              <a:rPr lang="en-GB" sz="1200" kern="1200" dirty="0">
                <a:solidFill>
                  <a:schemeClr val="tx1"/>
                </a:solidFill>
                <a:effectLst/>
                <a:latin typeface="+mn-lt"/>
                <a:ea typeface="+mn-ea"/>
                <a:cs typeface="+mn-cs"/>
              </a:rPr>
              <a:t>3) Be willing to help. Offering help is great, but be accepting if people decline.</a:t>
            </a:r>
          </a:p>
          <a:p>
            <a:pPr lvl="0"/>
            <a:r>
              <a:rPr lang="en-GB" sz="1200" kern="1200" dirty="0">
                <a:solidFill>
                  <a:schemeClr val="tx1"/>
                </a:solidFill>
                <a:effectLst/>
                <a:latin typeface="+mn-lt"/>
                <a:ea typeface="+mn-ea"/>
                <a:cs typeface="+mn-cs"/>
              </a:rPr>
              <a:t>4)</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Offering flippant advice, such as ‘have you tried…?’ is not useful! The person knows more about their disability than you, even if you share a condition or know someone who does. Experiences of the same condition can differ significantly.</a:t>
            </a:r>
          </a:p>
          <a:p>
            <a:endParaRPr lang="en-US" dirty="0"/>
          </a:p>
        </p:txBody>
      </p:sp>
      <p:sp>
        <p:nvSpPr>
          <p:cNvPr id="4" name="Slide Number Placeholder 3"/>
          <p:cNvSpPr>
            <a:spLocks noGrp="1"/>
          </p:cNvSpPr>
          <p:nvPr>
            <p:ph type="sldNum" sz="quarter" idx="10"/>
          </p:nvPr>
        </p:nvSpPr>
        <p:spPr/>
        <p:txBody>
          <a:bodyPr/>
          <a:lstStyle/>
          <a:p>
            <a:fld id="{20E6A9AB-1A71-F349-87E2-837612535223}" type="slidenum">
              <a:rPr lang="en-US" smtClean="0"/>
              <a:t>19</a:t>
            </a:fld>
            <a:endParaRPr lang="en-US"/>
          </a:p>
        </p:txBody>
      </p:sp>
    </p:spTree>
    <p:extLst>
      <p:ext uri="{BB962C8B-B14F-4D97-AF65-F5344CB8AC3E}">
        <p14:creationId xmlns:p14="http://schemas.microsoft.com/office/powerpoint/2010/main" val="90170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Visual representation of privilege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Two people can be running the same distance but because of their different identities and subsequent privilege or lack of privilege they experience the journey very differently, thus one race can be made harder than the other</a:t>
            </a:r>
            <a:endParaRPr lang="en-GB" sz="14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could </a:t>
            </a:r>
            <a:r>
              <a:rPr lang="en-GB" dirty="0"/>
              <a:t>ask the participants to think about what's blocking the woman's path:</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Misogyny</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Racism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Potential classism / ableism?</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E.g.- assumption women are not meant to be succeed in corporate environments,  people of</a:t>
            </a:r>
            <a:r>
              <a:rPr lang="en-GB" sz="1200" kern="1200" baseline="0" dirty="0">
                <a:solidFill>
                  <a:schemeClr val="tx1"/>
                </a:solidFill>
                <a:effectLst/>
                <a:latin typeface="+mn-lt"/>
                <a:ea typeface="+mn-ea"/>
                <a:cs typeface="+mn-cs"/>
              </a:rPr>
              <a:t> certain races are less intelligent resulting in tutors not providing challenging opportunities, </a:t>
            </a:r>
            <a:r>
              <a:rPr lang="en-GB" sz="1200" kern="1200" dirty="0">
                <a:solidFill>
                  <a:schemeClr val="tx1"/>
                </a:solidFill>
                <a:effectLst/>
                <a:latin typeface="+mn-lt"/>
                <a:ea typeface="+mn-ea"/>
                <a:cs typeface="+mn-cs"/>
              </a:rPr>
              <a:t>lack of opportunity in area growing up like a ‘good’ school, inability to get a job as easily because companies won’t make reasonable requirements for a person’s disability </a:t>
            </a:r>
            <a:endParaRPr lang="en-GB"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51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Title slide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32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Have a look at these photos and I want you to think about</a:t>
            </a:r>
            <a:r>
              <a:rPr lang="en-US" baseline="0" dirty="0"/>
              <a:t> who you think they are and answer some questions internally, don’t share them with anyone. </a:t>
            </a:r>
          </a:p>
          <a:p>
            <a:endParaRPr lang="en-US" baseline="0" dirty="0"/>
          </a:p>
          <a:p>
            <a:r>
              <a:rPr lang="en-US" baseline="0" dirty="0"/>
              <a:t>How old are they?</a:t>
            </a:r>
          </a:p>
          <a:p>
            <a:r>
              <a:rPr lang="en-US" baseline="0" dirty="0"/>
              <a:t>What do they enjoy doing?</a:t>
            </a:r>
          </a:p>
          <a:p>
            <a:r>
              <a:rPr lang="en-US" baseline="0" dirty="0"/>
              <a:t>What does their partner look like?</a:t>
            </a:r>
          </a:p>
          <a:p>
            <a:endParaRPr lang="en-US" baseline="0" dirty="0"/>
          </a:p>
          <a:p>
            <a:r>
              <a:rPr lang="en-US" b="1" dirty="0"/>
              <a:t>Highlight that:</a:t>
            </a:r>
            <a:endParaRPr lang="en-US" dirty="0"/>
          </a:p>
          <a:p>
            <a:r>
              <a:rPr lang="en-US" dirty="0"/>
              <a:t>People assume</a:t>
            </a:r>
            <a:r>
              <a:rPr lang="en-US" baseline="0" dirty="0"/>
              <a:t> certain things on the way they express their </a:t>
            </a:r>
            <a:r>
              <a:rPr lang="en-US" dirty="0"/>
              <a:t>gender but actually gender identity is not the same</a:t>
            </a:r>
            <a:r>
              <a:rPr lang="en-US" baseline="0" dirty="0"/>
              <a:t> </a:t>
            </a:r>
            <a:r>
              <a:rPr lang="en-US" dirty="0"/>
              <a:t>as gender expression – some people (trans, non-binary) do not have the privilege of expressing their gender identity externally. </a:t>
            </a:r>
          </a:p>
          <a:p>
            <a:r>
              <a:rPr lang="en-US" dirty="0"/>
              <a:t>The way</a:t>
            </a:r>
            <a:r>
              <a:rPr lang="en-US" baseline="0" dirty="0"/>
              <a:t> our society is set up is that we are conditioned to think that everyone is heterosexual and that that’s the best way to live.</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55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dirty="0"/>
              <a:t>‘</a:t>
            </a:r>
            <a:r>
              <a:rPr lang="en-GB" sz="1200" b="0" i="0" u="none" strike="noStrike" kern="1200" dirty="0">
                <a:solidFill>
                  <a:schemeClr val="tx1"/>
                </a:solidFill>
                <a:effectLst/>
                <a:latin typeface="+mn-lt"/>
                <a:ea typeface="+mn-ea"/>
                <a:cs typeface="+mn-cs"/>
              </a:rPr>
              <a:t>Heteronormativity</a:t>
            </a:r>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The assumption that everyone is heterosexual and that </a:t>
            </a:r>
            <a:r>
              <a:rPr lang="en-GB" sz="1200" b="0" i="0" u="none" strike="noStrike" kern="1200" dirty="0" err="1">
                <a:solidFill>
                  <a:schemeClr val="tx1"/>
                </a:solidFill>
                <a:effectLst/>
                <a:latin typeface="+mn-lt"/>
                <a:ea typeface="+mn-ea"/>
                <a:cs typeface="+mn-cs"/>
              </a:rPr>
              <a:t>beign</a:t>
            </a:r>
            <a:r>
              <a:rPr lang="en-GB" sz="1200" b="0" i="0" u="none" strike="noStrike" kern="1200" dirty="0">
                <a:solidFill>
                  <a:schemeClr val="tx1"/>
                </a:solidFill>
                <a:effectLst/>
                <a:latin typeface="+mn-lt"/>
                <a:ea typeface="+mn-ea"/>
                <a:cs typeface="+mn-cs"/>
              </a:rPr>
              <a:t> straight is ‘normal’ or ‘natural’</a:t>
            </a:r>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err="1">
                <a:solidFill>
                  <a:schemeClr val="tx1"/>
                </a:solidFill>
                <a:effectLst/>
                <a:latin typeface="+mn-lt"/>
                <a:ea typeface="+mn-ea"/>
                <a:cs typeface="+mn-cs"/>
              </a:rPr>
              <a:t>Cisnormativity</a:t>
            </a:r>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The assumption that everyone is cisgender and that being trans is ‘abnormal’ and ‘inferior’</a:t>
            </a:r>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Mention that the World Health Organisation only recently (May 2019) stopped recognising being trans as a ‘disorder’</a:t>
            </a:r>
            <a:r>
              <a:rPr lang="en-GB" sz="1200" b="0" i="0" kern="1200" dirty="0">
                <a:solidFill>
                  <a:schemeClr val="tx1"/>
                </a:solidFill>
                <a:effectLst/>
                <a:latin typeface="+mn-lt"/>
                <a:ea typeface="+mn-ea"/>
                <a:cs typeface="+mn-cs"/>
              </a:rPr>
              <a:t>​</a:t>
            </a:r>
          </a:p>
          <a:p>
            <a:pPr rtl="0" fontAlgn="base"/>
            <a:endParaRPr lang="en-GB" sz="1200" b="0" i="0" kern="1200" dirty="0">
              <a:solidFill>
                <a:schemeClr val="tx1"/>
              </a:solidFill>
              <a:effectLst/>
              <a:latin typeface="+mn-lt"/>
              <a:ea typeface="+mn-ea"/>
              <a:cs typeface="+mn-cs"/>
            </a:endParaRPr>
          </a:p>
          <a:p>
            <a:pPr indent="-317500">
              <a:lnSpc>
                <a:spcPct val="150000"/>
              </a:lnSpc>
              <a:buClr>
                <a:srgbClr val="000000"/>
              </a:buClr>
              <a:buSzPts val="1400"/>
              <a:defRPr sz="1400" b="1">
                <a:solidFill>
                  <a:srgbClr val="000000"/>
                </a:solidFill>
              </a:defRPr>
            </a:pPr>
            <a:r>
              <a:rPr lang="en-GB" sz="1200" dirty="0">
                <a:solidFill>
                  <a:schemeClr val="bg1"/>
                </a:solidFill>
                <a:latin typeface="Arial" panose="020B0604020202020204" pitchFamily="34" charset="0"/>
                <a:cs typeface="Arial" panose="020B0604020202020204" pitchFamily="34" charset="0"/>
              </a:rPr>
              <a:t>Orientation describes what genders, if any, you’re attracted to.</a:t>
            </a:r>
          </a:p>
          <a:p>
            <a:pPr indent="-317500">
              <a:lnSpc>
                <a:spcPct val="150000"/>
              </a:lnSpc>
              <a:buClr>
                <a:srgbClr val="000000"/>
              </a:buClr>
              <a:buSzPts val="1400"/>
              <a:defRPr sz="1400" b="1">
                <a:solidFill>
                  <a:srgbClr val="000000"/>
                </a:solidFill>
              </a:defRPr>
            </a:pPr>
            <a:r>
              <a:rPr lang="en-GB" sz="1200" dirty="0">
                <a:solidFill>
                  <a:schemeClr val="bg1"/>
                </a:solidFill>
                <a:latin typeface="Arial" panose="020B0604020202020204" pitchFamily="34" charset="0"/>
                <a:cs typeface="Arial" panose="020B0604020202020204" pitchFamily="34" charset="0"/>
              </a:rPr>
              <a:t>Sexual and romantic attraction are different and may not always align.</a:t>
            </a:r>
          </a:p>
          <a:p>
            <a:pPr indent="-317500">
              <a:lnSpc>
                <a:spcPct val="150000"/>
              </a:lnSpc>
              <a:buClr>
                <a:srgbClr val="000000"/>
              </a:buClr>
              <a:buSzPts val="1400"/>
              <a:defRPr sz="1400">
                <a:solidFill>
                  <a:srgbClr val="000000"/>
                </a:solidFill>
              </a:defRPr>
            </a:pPr>
            <a:r>
              <a:rPr lang="en-GB" sz="1200" dirty="0">
                <a:solidFill>
                  <a:schemeClr val="bg1"/>
                </a:solidFill>
                <a:latin typeface="Arial" panose="020B0604020202020204" pitchFamily="34" charset="0"/>
                <a:cs typeface="Arial" panose="020B0604020202020204" pitchFamily="34" charset="0"/>
              </a:rPr>
              <a:t>Some people experience neither.</a:t>
            </a:r>
          </a:p>
          <a:p>
            <a:pPr indent="-317500">
              <a:lnSpc>
                <a:spcPct val="150000"/>
              </a:lnSpc>
              <a:buClr>
                <a:srgbClr val="000000"/>
              </a:buClr>
              <a:buSzPts val="1400"/>
              <a:defRPr sz="1400">
                <a:solidFill>
                  <a:srgbClr val="000000"/>
                </a:solidFill>
              </a:defRPr>
            </a:pPr>
            <a:r>
              <a:rPr lang="en-GB" sz="1200" dirty="0">
                <a:solidFill>
                  <a:schemeClr val="bg1"/>
                </a:solidFill>
                <a:latin typeface="Arial" panose="020B0604020202020204" pitchFamily="34" charset="0"/>
                <a:cs typeface="Arial" panose="020B0604020202020204" pitchFamily="34" charset="0"/>
              </a:rPr>
              <a:t>Some people go through a period of </a:t>
            </a:r>
            <a:r>
              <a:rPr lang="en-GB" sz="1200" b="1" dirty="0">
                <a:solidFill>
                  <a:schemeClr val="bg1"/>
                </a:solidFill>
                <a:latin typeface="Arial" panose="020B0604020202020204" pitchFamily="34" charset="0"/>
                <a:cs typeface="Arial" panose="020B0604020202020204" pitchFamily="34" charset="0"/>
              </a:rPr>
              <a:t>questioning</a:t>
            </a:r>
            <a:r>
              <a:rPr lang="en-GB" sz="1200" dirty="0">
                <a:solidFill>
                  <a:schemeClr val="bg1"/>
                </a:solidFill>
                <a:latin typeface="Arial" panose="020B0604020202020204" pitchFamily="34" charset="0"/>
                <a:cs typeface="Arial" panose="020B0604020202020204" pitchFamily="34" charset="0"/>
              </a:rPr>
              <a:t>.</a:t>
            </a:r>
          </a:p>
          <a:p>
            <a:pPr indent="-317500">
              <a:lnSpc>
                <a:spcPct val="150000"/>
              </a:lnSpc>
              <a:buClr>
                <a:srgbClr val="000000"/>
              </a:buClr>
              <a:buSzPts val="1400"/>
              <a:defRPr sz="1400">
                <a:solidFill>
                  <a:srgbClr val="000000"/>
                </a:solidFill>
              </a:defRPr>
            </a:pPr>
            <a:r>
              <a:rPr lang="en-GB" sz="1200" dirty="0">
                <a:solidFill>
                  <a:schemeClr val="bg1"/>
                </a:solidFill>
                <a:latin typeface="Arial" panose="020B0604020202020204" pitchFamily="34" charset="0"/>
                <a:cs typeface="Arial" panose="020B0604020202020204" pitchFamily="34" charset="0"/>
              </a:rPr>
              <a:t>Not a </a:t>
            </a:r>
            <a:r>
              <a:rPr lang="en-GB" sz="1200" b="1" dirty="0">
                <a:solidFill>
                  <a:schemeClr val="bg1"/>
                </a:solidFill>
                <a:latin typeface="Arial" panose="020B0604020202020204" pitchFamily="34" charset="0"/>
                <a:cs typeface="Arial" panose="020B0604020202020204" pitchFamily="34" charset="0"/>
              </a:rPr>
              <a:t>choice</a:t>
            </a:r>
            <a:r>
              <a:rPr lang="en-GB" sz="1200" dirty="0">
                <a:solidFill>
                  <a:schemeClr val="bg1"/>
                </a:solidFill>
                <a:latin typeface="Arial" panose="020B0604020202020204" pitchFamily="34" charset="0"/>
                <a:cs typeface="Arial" panose="020B0604020202020204" pitchFamily="34" charset="0"/>
              </a:rPr>
              <a:t>.</a:t>
            </a:r>
          </a:p>
          <a:p>
            <a:pPr indent="-317500">
              <a:lnSpc>
                <a:spcPct val="150000"/>
              </a:lnSpc>
              <a:buClr>
                <a:srgbClr val="000000"/>
              </a:buClr>
              <a:buSzPts val="1400"/>
              <a:defRPr sz="1400">
                <a:solidFill>
                  <a:srgbClr val="000000"/>
                </a:solidFill>
              </a:defRPr>
            </a:pPr>
            <a:r>
              <a:rPr lang="en-GB" sz="1200" dirty="0">
                <a:solidFill>
                  <a:schemeClr val="bg1"/>
                </a:solidFill>
                <a:latin typeface="Arial" panose="020B0604020202020204" pitchFamily="34" charset="0"/>
                <a:cs typeface="Arial" panose="020B0604020202020204" pitchFamily="34" charset="0"/>
              </a:rPr>
              <a:t>Not a </a:t>
            </a:r>
            <a:r>
              <a:rPr lang="en-GB" sz="1200" b="1" dirty="0">
                <a:solidFill>
                  <a:schemeClr val="bg1"/>
                </a:solidFill>
                <a:latin typeface="Arial" panose="020B0604020202020204" pitchFamily="34" charset="0"/>
                <a:cs typeface="Arial" panose="020B0604020202020204" pitchFamily="34" charset="0"/>
              </a:rPr>
              <a:t>phase</a:t>
            </a:r>
            <a:r>
              <a:rPr lang="en-GB" sz="1200" dirty="0">
                <a:solidFill>
                  <a:schemeClr val="bg1"/>
                </a:solidFill>
                <a:latin typeface="Arial" panose="020B0604020202020204" pitchFamily="34" charset="0"/>
                <a:cs typeface="Arial" panose="020B0604020202020204" pitchFamily="34" charset="0"/>
              </a:rPr>
              <a:t>.</a:t>
            </a:r>
          </a:p>
          <a:p>
            <a:pPr indent="-317500">
              <a:lnSpc>
                <a:spcPct val="150000"/>
              </a:lnSpc>
              <a:buClr>
                <a:srgbClr val="000000"/>
              </a:buClr>
              <a:buSzPts val="1400"/>
              <a:defRPr sz="1400">
                <a:solidFill>
                  <a:srgbClr val="000000"/>
                </a:solidFill>
              </a:defRPr>
            </a:pPr>
            <a:r>
              <a:rPr lang="en-GB" sz="1200" dirty="0">
                <a:solidFill>
                  <a:schemeClr val="bg1"/>
                </a:solidFill>
                <a:latin typeface="Arial" panose="020B0604020202020204" pitchFamily="34" charset="0"/>
                <a:cs typeface="Arial" panose="020B0604020202020204" pitchFamily="34" charset="0"/>
              </a:rPr>
              <a:t>The</a:t>
            </a:r>
            <a:r>
              <a:rPr lang="en-GB" sz="1200" baseline="0" dirty="0">
                <a:solidFill>
                  <a:schemeClr val="bg1"/>
                </a:solidFill>
                <a:latin typeface="Arial" panose="020B0604020202020204" pitchFamily="34" charset="0"/>
                <a:cs typeface="Arial" panose="020B0604020202020204" pitchFamily="34" charset="0"/>
              </a:rPr>
              <a:t> LGBTQ+ Acronym is useful for exploring some of these. </a:t>
            </a:r>
            <a:endParaRPr lang="en-GB" sz="12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27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Go through the acronym </a:t>
            </a:r>
            <a:endParaRPr lang="en-GB" sz="14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L	Lesbian</a:t>
            </a:r>
            <a:endParaRPr lang="en-GB" sz="1400" b="1"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 woman who is attracted to women</a:t>
            </a:r>
            <a:endParaRPr lang="en-GB" sz="14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G	Gay</a:t>
            </a:r>
            <a:endParaRPr lang="en-GB" sz="1400" b="1"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 man who is attracted to men, however, gay is used interchangeably regardless of gender sometimes</a:t>
            </a:r>
            <a:endParaRPr lang="en-GB" sz="14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	Bisexual</a:t>
            </a:r>
            <a:endParaRPr lang="en-GB" sz="1400" b="1"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An umbrella term used to describe a romantic and/or sexual orientation towards more than one gender.</a:t>
            </a:r>
            <a:endParaRPr lang="en-GB" sz="14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 T	Trans – we’ll come back to this one</a:t>
            </a:r>
            <a:endParaRPr lang="en-GB" sz="14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Q	Queer </a:t>
            </a:r>
            <a:endParaRPr lang="en-GB" sz="1400" b="1"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 term used by those wanting to reject specific labels of romantic orientation, sexual orientation and/or gender identity. It can also be a way of rejecting the perceived norms of the LGBT community (racism, </a:t>
            </a:r>
            <a:r>
              <a:rPr lang="en-GB" sz="1200" kern="1200" dirty="0" err="1">
                <a:solidFill>
                  <a:schemeClr val="tx1"/>
                </a:solidFill>
                <a:effectLst/>
                <a:latin typeface="+mn-lt"/>
                <a:ea typeface="+mn-ea"/>
                <a:cs typeface="+mn-cs"/>
              </a:rPr>
              <a:t>sizeism</a:t>
            </a:r>
            <a:r>
              <a:rPr lang="en-GB" sz="1200" kern="1200" dirty="0">
                <a:solidFill>
                  <a:schemeClr val="tx1"/>
                </a:solidFill>
                <a:effectLst/>
                <a:latin typeface="+mn-lt"/>
                <a:ea typeface="+mn-ea"/>
                <a:cs typeface="+mn-cs"/>
              </a:rPr>
              <a:t>, ableism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Although some LGBT people view the word as a slur, it was reclaimed in the late 80s by the queer community who have embraced it.</a:t>
            </a:r>
            <a:endParaRPr lang="en-GB" sz="14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	Intersex </a:t>
            </a:r>
            <a:endParaRPr lang="en-GB" sz="1400" b="1"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 term used to describe a person who may have the biological attributes of both sexes or whose biological attributes do not fit with societal assumptions about what constitutes male or female.</a:t>
            </a:r>
            <a:endParaRPr lang="en-GB" sz="14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	Ace </a:t>
            </a:r>
            <a:endParaRPr lang="en-GB" sz="1400" b="1"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Ace is an umbrella term used to describe a variation in levels of romantic and/or sexual attraction, including a lack of attraction.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Ace people may describe themselves using one or more of a wide variety of terms</a:t>
            </a:r>
            <a:endParaRPr lang="en-GB" sz="14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	Pansexual  </a:t>
            </a:r>
            <a:endParaRPr lang="en-GB" sz="1400" b="1"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Refers to a person whose romantic and/or sexual attraction towards others is not limited by sex or gender.</a:t>
            </a:r>
          </a:p>
          <a:p>
            <a:pPr lvl="1"/>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Emphasise that this acronym is not the only one and many people don’t identify with the acronym – this is ok!</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use this acronym because it is most widely known within this society</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Usually the acronym is shortened to LGBT or LGBTQ+</a:t>
            </a:r>
            <a:endParaRPr lang="en-GB" sz="1400" kern="1200" dirty="0">
              <a:solidFill>
                <a:schemeClr val="tx1"/>
              </a:solidFill>
              <a:effectLst/>
              <a:latin typeface="+mn-lt"/>
              <a:ea typeface="+mn-ea"/>
              <a:cs typeface="+mn-cs"/>
            </a:endParaRPr>
          </a:p>
          <a:p>
            <a:r>
              <a:rPr lang="en-US" dirty="0"/>
              <a:t>Some of</a:t>
            </a:r>
            <a:r>
              <a:rPr lang="en-US" baseline="0" dirty="0"/>
              <a:t> these are umbrella terms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76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Gender is often thought by people to be how a person dresses and what sex organs they have</a:t>
            </a:r>
          </a:p>
          <a:p>
            <a:pPr lvl="0"/>
            <a:r>
              <a:rPr lang="en-GB" sz="1200" kern="1200" dirty="0">
                <a:solidFill>
                  <a:schemeClr val="tx1"/>
                </a:solidFill>
                <a:effectLst/>
                <a:latin typeface="+mn-lt"/>
                <a:ea typeface="+mn-ea"/>
                <a:cs typeface="+mn-cs"/>
              </a:rPr>
              <a:t>In reality gender is about how a person defines and that exists separately to gender expressions and sex assigned at birth</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Gender identity is how a person feels and identities </a:t>
            </a:r>
          </a:p>
          <a:p>
            <a:pPr lvl="0"/>
            <a:r>
              <a:rPr lang="en-GB" sz="1200" kern="1200" dirty="0">
                <a:solidFill>
                  <a:schemeClr val="tx1"/>
                </a:solidFill>
                <a:effectLst/>
                <a:latin typeface="+mn-lt"/>
                <a:ea typeface="+mn-ea"/>
                <a:cs typeface="+mn-cs"/>
              </a:rPr>
              <a:t>A persons internal sense of being a gender</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a personal definition that relates to how a person perceives themselves </a:t>
            </a:r>
          </a:p>
          <a:p>
            <a:pPr lvl="0"/>
            <a:r>
              <a:rPr lang="en-GB" sz="1200" kern="1200" dirty="0">
                <a:solidFill>
                  <a:schemeClr val="tx1"/>
                </a:solidFill>
                <a:effectLst/>
                <a:latin typeface="+mn-lt"/>
                <a:ea typeface="+mn-ea"/>
                <a:cs typeface="+mn-cs"/>
              </a:rPr>
              <a:t>We live in a society</a:t>
            </a:r>
            <a:r>
              <a:rPr lang="en-GB" sz="1200" kern="1200" baseline="0" dirty="0">
                <a:solidFill>
                  <a:schemeClr val="tx1"/>
                </a:solidFill>
                <a:effectLst/>
                <a:latin typeface="+mn-lt"/>
                <a:ea typeface="+mn-ea"/>
                <a:cs typeface="+mn-cs"/>
              </a:rPr>
              <a:t> that assumes that everyone identifies with the gender they were assigned at birth and that this way of identifying is superior to others. In reality, people identify in lots of different ways.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Gender identity is not</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Binary – not just man or woman.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Fixed – some people are gender variant or fluid</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same as sex – it has nothing to do with what is in a persons pants!</a:t>
            </a:r>
            <a:endParaRPr lang="en-GB" sz="14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Limited – throughout history we have seen cultures all over the world recognise different genders. ‘Two-spirit’ – an identity and term used by Indigenous folk, First Nations and Native Americans who possess masculine and feminine spirits AND ‘</a:t>
            </a:r>
            <a:r>
              <a:rPr lang="en-GB" sz="1200" kern="1200" dirty="0" err="1">
                <a:solidFill>
                  <a:schemeClr val="tx1"/>
                </a:solidFill>
                <a:effectLst/>
                <a:latin typeface="+mn-lt"/>
                <a:ea typeface="+mn-ea"/>
                <a:cs typeface="+mn-cs"/>
              </a:rPr>
              <a:t>Hijra</a:t>
            </a:r>
            <a:r>
              <a:rPr lang="en-GB" sz="1200" kern="1200" dirty="0">
                <a:solidFill>
                  <a:schemeClr val="tx1"/>
                </a:solidFill>
                <a:effectLst/>
                <a:latin typeface="+mn-lt"/>
                <a:ea typeface="+mn-ea"/>
                <a:cs typeface="+mn-cs"/>
              </a:rPr>
              <a:t>’ – a term and identity used in South Asia for trans folk</a:t>
            </a:r>
            <a:r>
              <a:rPr lang="en-GB" sz="14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i.e. ‘Even though a person may go through a time of questioning this time should not be dismissed as a phase or something to ‘grow out of’</a:t>
            </a:r>
            <a:endParaRPr lang="en-GB" sz="14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a person’s gender identity is not the same as the one assigned at birth, they are transgender. The term ‘Trans’ can be used as a catch all term describing </a:t>
            </a:r>
            <a:r>
              <a:rPr lang="en-US" dirty="0"/>
              <a:t>gender identities other than cisgender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Gender expression is how person presents themselves</a:t>
            </a:r>
          </a:p>
          <a:p>
            <a:pPr lvl="0"/>
            <a:r>
              <a:rPr lang="en-GB" sz="1200" kern="1200" dirty="0">
                <a:solidFill>
                  <a:schemeClr val="tx1"/>
                </a:solidFill>
                <a:effectLst/>
                <a:latin typeface="+mn-lt"/>
                <a:ea typeface="+mn-ea"/>
                <a:cs typeface="+mn-cs"/>
              </a:rPr>
              <a:t>This is how a person presents themselves visually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can change as often as daily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This can be because a person’s gender identity fluctuates so they want their expression to reflect that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It can also be because a person has to conform to a dress code which doesn’t allow them to express themselves how they like</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Shown usually through clothes, make up and/or prosthetics</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Many people do not have the privilege of expressing their gender identity visually, this can be for a number of reasons: not being out, having to conform to a dress code, being in a ‘professional’ job which requires gendered dress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HOWEVER this does not mean their gender identity changes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Some words associated with gender expression: masculine, feminine and androgynous  </a:t>
            </a:r>
            <a:endParaRPr lang="en-GB" sz="14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Sex assigned at birth is a person’s sex organs </a:t>
            </a:r>
          </a:p>
          <a:p>
            <a:pPr lvl="0"/>
            <a:r>
              <a:rPr lang="en-GB" sz="1200" kern="1200" dirty="0">
                <a:solidFill>
                  <a:schemeClr val="tx1"/>
                </a:solidFill>
                <a:effectLst/>
                <a:latin typeface="+mn-lt"/>
                <a:ea typeface="+mn-ea"/>
                <a:cs typeface="+mn-cs"/>
              </a:rPr>
              <a:t>Decided at birth based on a person’s genitals and sex organs </a:t>
            </a:r>
          </a:p>
          <a:p>
            <a:pPr lvl="0"/>
            <a:r>
              <a:rPr lang="en-GB" sz="1200" kern="1200" dirty="0">
                <a:solidFill>
                  <a:schemeClr val="tx1"/>
                </a:solidFill>
                <a:effectLst/>
                <a:latin typeface="+mn-lt"/>
                <a:ea typeface="+mn-ea"/>
                <a:cs typeface="+mn-cs"/>
              </a:rPr>
              <a:t>Primary sex organs are testis or ovaries = male or female respectively </a:t>
            </a:r>
          </a:p>
          <a:p>
            <a:pPr lvl="0"/>
            <a:r>
              <a:rPr lang="en-GB" sz="1200" kern="1200" dirty="0">
                <a:solidFill>
                  <a:schemeClr val="tx1"/>
                </a:solidFill>
                <a:effectLst/>
                <a:latin typeface="+mn-lt"/>
                <a:ea typeface="+mn-ea"/>
                <a:cs typeface="+mn-cs"/>
              </a:rPr>
              <a:t>Genitals are external sex organs, also known as secondary sex organs: penis and scrotum or a vulva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HOWEVER people can have a mixture or a variation of both internal and external and these people are usually known as intersex</a:t>
            </a:r>
          </a:p>
          <a:p>
            <a:pPr lvl="0"/>
            <a:r>
              <a:rPr lang="en-GB" sz="1200" kern="1200" dirty="0">
                <a:solidFill>
                  <a:schemeClr val="tx1"/>
                </a:solidFill>
                <a:effectLst/>
                <a:latin typeface="+mn-lt"/>
                <a:ea typeface="+mn-ea"/>
                <a:cs typeface="+mn-cs"/>
              </a:rPr>
              <a:t>Intersex people are born with sex characteristics that do not fit the typical binary notion of male or female</a:t>
            </a:r>
          </a:p>
          <a:p>
            <a:pPr lvl="0"/>
            <a:r>
              <a:rPr lang="en-US" sz="1200" kern="1200" dirty="0">
                <a:solidFill>
                  <a:schemeClr val="tx1"/>
                </a:solidFill>
                <a:effectLst/>
                <a:latin typeface="+mn-lt"/>
                <a:ea typeface="+mn-ea"/>
                <a:cs typeface="+mn-cs"/>
              </a:rPr>
              <a:t>This can be a mix of chromosomes, genitals and gonads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 are apparent at birth, some not until puberty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Being intersex relates to biological sex characteristics and is distinct from gender identity, gender expression and sexuality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Intersex people are often subjected to human rights violations including violations to their rights to health and physical integrity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Intersex people are NOT the same as trans people – however </a:t>
            </a:r>
            <a:endParaRPr lang="en-US" dirty="0"/>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There are two terms that are used a lot to refer to the erasure and discrimination LGBTQ+ folks experience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Heteronormativity</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assumption that everyone is heterosexual and that </a:t>
            </a:r>
            <a:r>
              <a:rPr lang="en-GB" sz="1200" kern="1200" dirty="0" err="1">
                <a:solidFill>
                  <a:schemeClr val="tx1"/>
                </a:solidFill>
                <a:effectLst/>
                <a:latin typeface="+mn-lt"/>
                <a:ea typeface="+mn-ea"/>
                <a:cs typeface="+mn-cs"/>
              </a:rPr>
              <a:t>beign</a:t>
            </a:r>
            <a:r>
              <a:rPr lang="en-GB" sz="1200" kern="1200" dirty="0">
                <a:solidFill>
                  <a:schemeClr val="tx1"/>
                </a:solidFill>
                <a:effectLst/>
                <a:latin typeface="+mn-lt"/>
                <a:ea typeface="+mn-ea"/>
                <a:cs typeface="+mn-cs"/>
              </a:rPr>
              <a:t> straight is ‘normal’ or ‘natural’</a:t>
            </a:r>
            <a:endParaRPr lang="en-GB" sz="1400" kern="1200" dirty="0">
              <a:solidFill>
                <a:schemeClr val="tx1"/>
              </a:solidFill>
              <a:effectLst/>
              <a:latin typeface="+mn-lt"/>
              <a:ea typeface="+mn-ea"/>
              <a:cs typeface="+mn-cs"/>
            </a:endParaRPr>
          </a:p>
          <a:p>
            <a:pPr lvl="0"/>
            <a:r>
              <a:rPr lang="en-GB" sz="1200" kern="1200" dirty="0" err="1">
                <a:solidFill>
                  <a:schemeClr val="tx1"/>
                </a:solidFill>
                <a:effectLst/>
                <a:latin typeface="+mn-lt"/>
                <a:ea typeface="+mn-ea"/>
                <a:cs typeface="+mn-cs"/>
              </a:rPr>
              <a:t>Cisnormativity</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assumption that everyone is cisgender and that being trans is ‘abnormal’ and ‘inferior’</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Mention that the World Health Organisation only recently (May 2019) stopped recognising being trans as a ‘disorder’</a:t>
            </a:r>
            <a:endParaRPr lang="en-GB" sz="14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319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Microaggressions </a:t>
            </a:r>
            <a:r>
              <a:rPr lang="en-US" dirty="0"/>
              <a:t>are the everyday verbal</a:t>
            </a:r>
            <a:r>
              <a:rPr lang="en-US" baseline="0" dirty="0"/>
              <a:t> and n</a:t>
            </a:r>
            <a:r>
              <a:rPr lang="en-US" dirty="0"/>
              <a:t>onverbal</a:t>
            </a:r>
            <a:r>
              <a:rPr lang="en-US" baseline="0" dirty="0"/>
              <a:t> actions and comments that </a:t>
            </a:r>
            <a:r>
              <a:rPr lang="en-US" dirty="0"/>
              <a:t>communicate hostile, derogatory, or negative messages to a person</a:t>
            </a:r>
            <a:r>
              <a:rPr lang="en-US" baseline="0" dirty="0"/>
              <a:t> based on them being part of a certain group. They can be </a:t>
            </a:r>
            <a:r>
              <a:rPr lang="en-US" dirty="0"/>
              <a:t>intentional or unintentional. Microaggressions accumulate and can result in someone feeling isolated,</a:t>
            </a:r>
            <a:r>
              <a:rPr lang="en-US" baseline="0" dirty="0"/>
              <a:t> </a:t>
            </a:r>
            <a:r>
              <a:rPr lang="en-US" dirty="0"/>
              <a:t>inferior and affect</a:t>
            </a:r>
            <a:r>
              <a:rPr lang="en-US" baseline="0" dirty="0"/>
              <a:t> their mental health.</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831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Play the video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3768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cs typeface="Calibri"/>
              </a:rPr>
              <a:t>Discussion activity</a:t>
            </a:r>
          </a:p>
          <a:p>
            <a:endParaRPr lang="en-GB" dirty="0">
              <a:cs typeface="Calibri"/>
            </a:endParaRPr>
          </a:p>
          <a:p>
            <a:r>
              <a:rPr lang="en-GB" dirty="0">
                <a:cs typeface="Calibri"/>
              </a:rPr>
              <a:t>Each</a:t>
            </a:r>
            <a:r>
              <a:rPr lang="en-GB" baseline="0" dirty="0">
                <a:cs typeface="Calibri"/>
              </a:rPr>
              <a:t> table to take a comment and discuss the underlying value/presumption with each statement, before feeding back to the group. </a:t>
            </a:r>
          </a:p>
          <a:p>
            <a:endParaRPr lang="en-GB" baseline="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a:ea typeface="+mn-lt"/>
                <a:cs typeface="Arial"/>
              </a:rPr>
              <a:t>In essence, Misogyny and Transphobia is not always direct</a:t>
            </a:r>
            <a:r>
              <a:rPr lang="en-US" b="1" baseline="0" dirty="0">
                <a:latin typeface="Arial"/>
                <a:ea typeface="+mn-lt"/>
                <a:cs typeface="Arial"/>
              </a:rPr>
              <a:t> or intentionally </a:t>
            </a:r>
            <a:r>
              <a:rPr lang="en-US" b="1" baseline="0" dirty="0" err="1">
                <a:latin typeface="Arial"/>
                <a:ea typeface="+mn-lt"/>
                <a:cs typeface="Arial"/>
              </a:rPr>
              <a:t>malintended</a:t>
            </a:r>
            <a:r>
              <a:rPr lang="en-US" b="1" baseline="0" dirty="0">
                <a:latin typeface="Arial"/>
                <a:ea typeface="+mn-lt"/>
                <a:cs typeface="Arial"/>
              </a:rPr>
              <a:t>. It is behavior </a:t>
            </a:r>
            <a:r>
              <a:rPr lang="en-US" b="1" baseline="0" dirty="0" err="1">
                <a:latin typeface="Arial"/>
                <a:ea typeface="+mn-lt"/>
                <a:cs typeface="Arial"/>
              </a:rPr>
              <a:t>centred</a:t>
            </a:r>
            <a:r>
              <a:rPr lang="en-US" b="1" baseline="0" dirty="0">
                <a:latin typeface="Arial"/>
                <a:ea typeface="+mn-lt"/>
                <a:cs typeface="Arial"/>
              </a:rPr>
              <a:t> in prejudice and refusal to accept a person as they are and equal to you.  </a:t>
            </a:r>
            <a:endParaRPr lang="en-US" dirty="0">
              <a:latin typeface="Arial"/>
              <a:ea typeface="+mn-lt"/>
              <a:cs typeface="Arial"/>
            </a:endParaRPr>
          </a:p>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429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1)Use correct Pronouns:</a:t>
            </a:r>
          </a:p>
          <a:p>
            <a:pPr lvl="0"/>
            <a:r>
              <a:rPr lang="en-GB" sz="1200" kern="1200" dirty="0">
                <a:solidFill>
                  <a:schemeClr val="tx1"/>
                </a:solidFill>
                <a:effectLst/>
                <a:latin typeface="+mn-lt"/>
                <a:ea typeface="+mn-ea"/>
                <a:cs typeface="+mn-cs"/>
              </a:rPr>
              <a:t>Not just she/her and he/him</a:t>
            </a:r>
          </a:p>
          <a:p>
            <a:pPr lvl="0"/>
            <a:r>
              <a:rPr lang="en-GB" sz="1200" kern="1200" dirty="0">
                <a:solidFill>
                  <a:schemeClr val="tx1"/>
                </a:solidFill>
                <a:effectLst/>
                <a:latin typeface="+mn-lt"/>
                <a:ea typeface="+mn-ea"/>
                <a:cs typeface="+mn-cs"/>
              </a:rPr>
              <a:t>They/them is a common pronoun and has been used to refer to a singular pronoun for hundreds of years, famous users include Shakespeare, Chaucer and Jane Austen</a:t>
            </a:r>
          </a:p>
          <a:p>
            <a:pPr lvl="0"/>
            <a:r>
              <a:rPr lang="en-GB" sz="1200" kern="1200" dirty="0">
                <a:solidFill>
                  <a:schemeClr val="tx1"/>
                </a:solidFill>
                <a:effectLst/>
                <a:latin typeface="+mn-lt"/>
                <a:ea typeface="+mn-ea"/>
                <a:cs typeface="+mn-cs"/>
              </a:rPr>
              <a:t>Changing pronouns or name can be a scary decision so if someone does and asks you to use new ones, make an effort to do this, you may forget or make a mistake – this is ok, as long as you are making a concerted effort</a:t>
            </a:r>
          </a:p>
          <a:p>
            <a:pPr lvl="0"/>
            <a:r>
              <a:rPr lang="en-GB" sz="1200" kern="1200" dirty="0" err="1">
                <a:solidFill>
                  <a:schemeClr val="tx1"/>
                </a:solidFill>
                <a:effectLst/>
                <a:latin typeface="+mn-lt"/>
                <a:ea typeface="+mn-ea"/>
                <a:cs typeface="+mn-cs"/>
              </a:rPr>
              <a:t>Misgendering</a:t>
            </a:r>
            <a:r>
              <a:rPr lang="en-GB" sz="1200" kern="1200" dirty="0">
                <a:solidFill>
                  <a:schemeClr val="tx1"/>
                </a:solidFill>
                <a:effectLst/>
                <a:latin typeface="+mn-lt"/>
                <a:ea typeface="+mn-ea"/>
                <a:cs typeface="+mn-cs"/>
              </a:rPr>
              <a:t> = using the wrong pronouns – this can be deliberate or not, deliberately using the wrong pronouns for a person is a form of harassment under University policy </a:t>
            </a:r>
          </a:p>
          <a:p>
            <a:pPr lvl="0"/>
            <a:r>
              <a:rPr lang="en-GB" sz="1200" kern="1200" dirty="0" err="1">
                <a:solidFill>
                  <a:schemeClr val="tx1"/>
                </a:solidFill>
                <a:effectLst/>
                <a:latin typeface="+mn-lt"/>
                <a:ea typeface="+mn-ea"/>
                <a:cs typeface="+mn-cs"/>
              </a:rPr>
              <a:t>Deadnaming</a:t>
            </a:r>
            <a:r>
              <a:rPr lang="en-GB" sz="1200" kern="1200" dirty="0">
                <a:solidFill>
                  <a:schemeClr val="tx1"/>
                </a:solidFill>
                <a:effectLst/>
                <a:latin typeface="+mn-lt"/>
                <a:ea typeface="+mn-ea"/>
                <a:cs typeface="+mn-cs"/>
              </a:rPr>
              <a:t> = using a persons ‘old’ name, typically the one they were assigned at birth </a:t>
            </a:r>
          </a:p>
          <a:p>
            <a:pPr lvl="0"/>
            <a:r>
              <a:rPr lang="en-GB" sz="1200" kern="1200" dirty="0">
                <a:solidFill>
                  <a:schemeClr val="tx1"/>
                </a:solidFill>
                <a:effectLst/>
                <a:latin typeface="+mn-lt"/>
                <a:ea typeface="+mn-ea"/>
                <a:cs typeface="+mn-cs"/>
              </a:rPr>
              <a:t>If you are a cis person you can introduce yourself with your pronouns to normalise the act and to infer to trans folk that they are welcome to also do so</a:t>
            </a:r>
          </a:p>
          <a:p>
            <a:pPr marL="0" indent="0">
              <a:buNone/>
            </a:pPr>
            <a:r>
              <a:rPr lang="en-US" b="1" dirty="0"/>
              <a:t>2)</a:t>
            </a:r>
            <a:r>
              <a:rPr lang="en-US" b="1" baseline="0" dirty="0"/>
              <a:t> </a:t>
            </a:r>
            <a:r>
              <a:rPr lang="en-US" b="1" dirty="0"/>
              <a:t>Avoid objectification</a:t>
            </a:r>
            <a:r>
              <a:rPr lang="en-US" b="1" baseline="0" dirty="0"/>
              <a:t> and encroaching on personal space – </a:t>
            </a:r>
          </a:p>
          <a:p>
            <a:pPr marL="0" indent="0">
              <a:buNone/>
            </a:pPr>
            <a:r>
              <a:rPr lang="en-US" b="1" dirty="0"/>
              <a:t>3)</a:t>
            </a:r>
            <a:r>
              <a:rPr lang="en-US" b="1" baseline="0" dirty="0"/>
              <a:t> </a:t>
            </a:r>
            <a:r>
              <a:rPr lang="en-US" b="1" dirty="0"/>
              <a:t>Be careful posting on social media</a:t>
            </a:r>
            <a:r>
              <a:rPr lang="en-US" b="1" baseline="0" dirty="0"/>
              <a:t> </a:t>
            </a:r>
            <a:r>
              <a:rPr lang="en-US" b="0" baseline="0" dirty="0"/>
              <a:t>– not every person wants to post their personal information all over the internet. It could have implications for their family life, career, social life at </a:t>
            </a:r>
            <a:r>
              <a:rPr lang="en-US" b="0" baseline="0" dirty="0" err="1"/>
              <a:t>uni</a:t>
            </a:r>
            <a:r>
              <a:rPr lang="en-US" b="0" baseline="0" dirty="0"/>
              <a:t>, because actually people still discriminate. </a:t>
            </a:r>
          </a:p>
          <a:p>
            <a:pPr marL="0" indent="0">
              <a:buNone/>
            </a:pPr>
            <a:r>
              <a:rPr lang="en-US" b="1" dirty="0"/>
              <a:t>4)</a:t>
            </a:r>
            <a:r>
              <a:rPr lang="en-US" b="1" baseline="0" dirty="0"/>
              <a:t> </a:t>
            </a:r>
            <a:r>
              <a:rPr lang="en-US" b="1" dirty="0"/>
              <a:t>Challenge your own thoughts… </a:t>
            </a:r>
            <a:r>
              <a:rPr lang="en-US" dirty="0"/>
              <a:t>before</a:t>
            </a:r>
            <a:r>
              <a:rPr lang="en-US" baseline="0" dirty="0"/>
              <a:t> you speak, what does this comment or ‘compliment’ really say about the person. </a:t>
            </a:r>
            <a:endParaRPr lang="en-US" dirty="0"/>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E6A9AB-1A71-F349-87E2-837612535223}" type="slidenum">
              <a:rPr lang="en-US" smtClean="0"/>
              <a:t>28</a:t>
            </a:fld>
            <a:endParaRPr lang="en-US"/>
          </a:p>
        </p:txBody>
      </p:sp>
    </p:spTree>
    <p:extLst>
      <p:ext uri="{BB962C8B-B14F-4D97-AF65-F5344CB8AC3E}">
        <p14:creationId xmlns:p14="http://schemas.microsoft.com/office/powerpoint/2010/main" val="2172898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E6A9AB-1A71-F349-87E2-837612535223}" type="slidenum">
              <a:rPr lang="en-US" smtClean="0"/>
              <a:t>29</a:t>
            </a:fld>
            <a:endParaRPr lang="en-US"/>
          </a:p>
        </p:txBody>
      </p:sp>
    </p:spTree>
    <p:extLst>
      <p:ext uri="{BB962C8B-B14F-4D97-AF65-F5344CB8AC3E}">
        <p14:creationId xmlns:p14="http://schemas.microsoft.com/office/powerpoint/2010/main" val="84686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Everyone always has more to learn, including us as facilitators) – emphasise that no one can ever know everything about everything and when it comes to identity politics and discrimination there is always more to learn especially given the changing landscape</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Unconscious bias is a problem and it is important to acknowledge it so you can challenge it</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Discrimination and oppression based on identities exists</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Racism exists</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Ableism exists</a:t>
            </a:r>
            <a:endParaRPr lang="en-GB" sz="1400" kern="1200" dirty="0">
              <a:solidFill>
                <a:schemeClr val="tx1"/>
              </a:solidFill>
              <a:effectLst/>
              <a:latin typeface="+mn-lt"/>
              <a:ea typeface="+mn-ea"/>
              <a:cs typeface="+mn-cs"/>
            </a:endParaRPr>
          </a:p>
          <a:p>
            <a:pPr lvl="1"/>
            <a:r>
              <a:rPr lang="en-US" sz="1200" kern="1200" dirty="0" err="1">
                <a:solidFill>
                  <a:schemeClr val="tx1"/>
                </a:solidFill>
                <a:effectLst/>
                <a:latin typeface="+mn-lt"/>
                <a:ea typeface="+mn-ea"/>
                <a:cs typeface="+mn-cs"/>
              </a:rPr>
              <a:t>Queerphobia</a:t>
            </a:r>
            <a:r>
              <a:rPr lang="en-US" sz="1200" kern="1200" dirty="0">
                <a:solidFill>
                  <a:schemeClr val="tx1"/>
                </a:solidFill>
                <a:effectLst/>
                <a:latin typeface="+mn-lt"/>
                <a:ea typeface="+mn-ea"/>
                <a:cs typeface="+mn-cs"/>
              </a:rPr>
              <a:t> / homophobia exists</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Classism exists</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Transphobia exists</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Ignorance can and should be addressed – we are not here to shame people for getting stuff wrong or not knowing things, it is inevitable that people will have gaps in knowledge especially if you went to school were different identities weren’t talked about or celebrated. We are here to learn and not let ignorance be reason we operate in discriminate and / or oppressive ways – everyone can learn more and we all should make the effort</a:t>
            </a:r>
            <a:endParaRPr lang="en-GB" sz="1400" kern="1200" dirty="0">
              <a:solidFill>
                <a:schemeClr val="tx1"/>
              </a:solidFill>
              <a:effectLst/>
              <a:latin typeface="+mn-lt"/>
              <a:ea typeface="+mn-ea"/>
              <a:cs typeface="+mn-cs"/>
            </a:endParaRPr>
          </a:p>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09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endParaRPr lang="en-US"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671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Sans-Serif"/>
              <a:buNone/>
              <a:defRPr/>
            </a:pPr>
            <a:r>
              <a:rPr lang="en-GB" dirty="0"/>
              <a:t>Structural inequality and the existence of class systems means that those at the lower end of what is referred to as the social scale (working-class, blue collar professions) face not just financial but social and cultural difficulty. We will discuss these three concepts in more detail in the next slide with an aim of highlighting class-based privilege and oppression.</a:t>
            </a:r>
            <a:endParaRPr lang="en-US" dirty="0"/>
          </a:p>
          <a:p>
            <a:pPr marL="285750" indent="-285750">
              <a:buFont typeface="Arial,Sans-Serif"/>
              <a:buChar char="•"/>
              <a:defRPr/>
            </a:pPr>
            <a:r>
              <a:rPr lang="en-GB" dirty="0"/>
              <a:t>It is important to highlight that class issues can and do intersect with some of the other forms of discrimination we have talked about in various ways:</a:t>
            </a:r>
            <a:endParaRPr lang="en-US" dirty="0"/>
          </a:p>
          <a:p>
            <a:pPr marL="742950" lvl="1" indent="-285750">
              <a:buFont typeface="Arial,Sans-Serif"/>
              <a:buChar char="•"/>
              <a:defRPr/>
            </a:pPr>
            <a:r>
              <a:rPr lang="en-GB" dirty="0"/>
              <a:t>The intersection of class with race results in certain stereotypes about low-income people of colour, resulting in the creation of disadvantaged areas which are majority </a:t>
            </a:r>
            <a:r>
              <a:rPr lang="en-GB" dirty="0" err="1"/>
              <a:t>PoC</a:t>
            </a:r>
            <a:r>
              <a:rPr lang="en-GB" dirty="0"/>
              <a:t> – again resulting in stereotypes such as ideas about 'ghettos' which can further discrimination</a:t>
            </a:r>
            <a:endParaRPr lang="en-US" dirty="0"/>
          </a:p>
          <a:p>
            <a:pPr marL="742950" lvl="1" indent="-285750">
              <a:buFont typeface="Arial,Sans-Serif"/>
              <a:buChar char="•"/>
              <a:defRPr/>
            </a:pPr>
            <a:r>
              <a:rPr lang="en-GB" dirty="0"/>
              <a:t>The intersection of disability and socio-economic disadvantage can present further barriers to access</a:t>
            </a:r>
            <a:endParaRPr lang="en-US" dirty="0"/>
          </a:p>
          <a:p>
            <a:pPr marL="742950" lvl="1" indent="-285750">
              <a:buFont typeface="Arial,Sans-Serif"/>
              <a:buChar char="•"/>
              <a:defRPr/>
            </a:pPr>
            <a:r>
              <a:rPr lang="en-GB" dirty="0"/>
              <a:t>This is not exhaustive and there are many more examples</a:t>
            </a:r>
          </a:p>
          <a:p>
            <a:pPr marL="457200" lvl="1" indent="0">
              <a:buFont typeface="Arial,Sans-Serif"/>
              <a:buNone/>
              <a:defRPr/>
            </a:pPr>
            <a:endParaRPr lang="en-GB" b="0" dirty="0"/>
          </a:p>
          <a:p>
            <a:pPr marL="457200" lvl="1" indent="0">
              <a:buFont typeface="Arial,Sans-Serif"/>
              <a:buNone/>
              <a:defRPr/>
            </a:pPr>
            <a:r>
              <a:rPr lang="en-GB" b="1" dirty="0"/>
              <a:t>Economic</a:t>
            </a:r>
          </a:p>
          <a:p>
            <a:pPr marL="457200" lvl="1" indent="0">
              <a:buFont typeface="Arial,Sans-Serif"/>
              <a:buNone/>
              <a:defRPr/>
            </a:pPr>
            <a:r>
              <a:rPr lang="en-GB" b="0" dirty="0"/>
              <a:t>Here</a:t>
            </a:r>
            <a:r>
              <a:rPr lang="en-GB" b="0" baseline="0" dirty="0"/>
              <a:t> we’re talking about a persons access to finance and also their knowledge of financial institutions and how to acquire and preserve wealth for themselves and future generations. </a:t>
            </a:r>
            <a:endParaRPr lang="en-GB" b="0" dirty="0"/>
          </a:p>
          <a:p>
            <a:pPr marL="457200" lvl="1" indent="0">
              <a:buFont typeface="Arial,Sans-Serif"/>
              <a:buNone/>
              <a:defRPr/>
            </a:pPr>
            <a:endParaRPr lang="en-GB" dirty="0"/>
          </a:p>
          <a:p>
            <a:pPr marL="457200" lvl="1" indent="0">
              <a:buFont typeface="Arial,Sans-Serif"/>
              <a:buNone/>
              <a:defRPr/>
            </a:pPr>
            <a:r>
              <a:rPr lang="en-GB" b="1" dirty="0"/>
              <a:t>Social</a:t>
            </a:r>
          </a:p>
          <a:p>
            <a:pPr lvl="0"/>
            <a:r>
              <a:rPr lang="en-GB" sz="1200" kern="1200" dirty="0">
                <a:solidFill>
                  <a:schemeClr val="tx1"/>
                </a:solidFill>
                <a:effectLst/>
                <a:latin typeface="+mn-lt"/>
                <a:ea typeface="+mn-ea"/>
                <a:cs typeface="+mn-cs"/>
              </a:rPr>
              <a:t>The sum of resources available to a person because of their relationships with other people: family, friends, mutual acquaintances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These are known as ‘good connections’</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Examples could include</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Having a family member who has studied at Oxford, this means you may get help with the admissions help.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Finding an internship / placement through someone you know, like if your dad is high up in a corporate company and is able to get you a good internship others wouldn’t have access to</a:t>
            </a:r>
          </a:p>
          <a:p>
            <a:pPr lvl="1"/>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Cultural </a:t>
            </a:r>
            <a:endParaRPr lang="en-GB" sz="1400" b="1"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is the skills and knowledge a person may gain due to their educational, family or class background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These skills and knowledge are well respected in society</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Examples of this could include:</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Knowledge of Latin or Greek – this can give you an advantage when coming to University,</a:t>
            </a:r>
            <a:r>
              <a:rPr lang="en-GB" sz="1200" kern="1200" baseline="0" dirty="0">
                <a:solidFill>
                  <a:schemeClr val="tx1"/>
                </a:solidFill>
                <a:effectLst/>
                <a:latin typeface="+mn-lt"/>
                <a:ea typeface="+mn-ea"/>
                <a:cs typeface="+mn-cs"/>
              </a:rPr>
              <a:t> especially Oxford</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Familiarity with art and literature – this could be having been taken to museums and galleries as a child and having ‘intellectual’ conversations – this can give you an advantage when coming to Oxford as you are often put in situations where you have to engage in small talk and if you are not accustomed to this it can be quite unnerving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Being ‘well spoken’, this can specifically relate to having an accent that is different to received pronunciation – for example a northern accent. </a:t>
            </a:r>
            <a:endParaRPr lang="en-GB" sz="1400" kern="1200" dirty="0">
              <a:solidFill>
                <a:schemeClr val="tx1"/>
              </a:solidFill>
              <a:effectLst/>
              <a:latin typeface="+mn-lt"/>
              <a:ea typeface="+mn-ea"/>
              <a:cs typeface="+mn-cs"/>
            </a:endParaRPr>
          </a:p>
          <a:p>
            <a:pPr marL="457200" lvl="1" indent="0">
              <a:buFont typeface="Arial,Sans-Serif"/>
              <a:buNone/>
              <a:defRPr/>
            </a:pPr>
            <a:endParaRPr lang="en-GB" dirty="0"/>
          </a:p>
          <a:p>
            <a:pPr marL="457200" lvl="1" indent="0">
              <a:buFont typeface="Arial,Sans-Serif"/>
              <a:buNone/>
              <a:defRPr/>
            </a:pP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399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r>
              <a:rPr lang="en-US" baseline="0" dirty="0"/>
              <a:t>Pick two numbers between 1-8. Read the corresponding experience and put yourselves in the shoes of that experience. Think about how these things correspond with a attribution or lack of privilege in the areas we discussed and how that could make a difference to someone’s university experience. </a:t>
            </a:r>
          </a:p>
          <a:p>
            <a:pPr marL="0" indent="0">
              <a:buNone/>
            </a:pPr>
            <a:endParaRPr lang="en-US" sz="1200" dirty="0">
              <a:cs typeface="Calibri"/>
            </a:endParaRPr>
          </a:p>
          <a:p>
            <a:pPr marL="0" indent="0">
              <a:buNone/>
            </a:pPr>
            <a:r>
              <a:rPr lang="en-US" sz="1200" dirty="0">
                <a:cs typeface="Calibri"/>
              </a:rPr>
              <a:t>Oxford</a:t>
            </a:r>
            <a:r>
              <a:rPr lang="en-US" sz="1200" baseline="0" dirty="0">
                <a:cs typeface="Calibri"/>
              </a:rPr>
              <a:t> specific examples:</a:t>
            </a:r>
            <a:endParaRPr lang="en-US" sz="1200" dirty="0">
              <a:cs typeface="Calibri"/>
            </a:endParaRPr>
          </a:p>
          <a:p>
            <a:pPr marL="0" indent="0">
              <a:buNone/>
            </a:pPr>
            <a:r>
              <a:rPr lang="en-US" sz="1200" dirty="0">
                <a:cs typeface="Calibri"/>
              </a:rPr>
              <a:t>Going to formal hall</a:t>
            </a:r>
          </a:p>
          <a:p>
            <a:pPr marL="0" indent="0">
              <a:buNone/>
            </a:pPr>
            <a:r>
              <a:rPr lang="en-US" sz="1200" dirty="0">
                <a:cs typeface="Calibri"/>
              </a:rPr>
              <a:t>Building connections at career networking events</a:t>
            </a:r>
          </a:p>
          <a:p>
            <a:pPr marL="0" indent="0">
              <a:buNone/>
            </a:pPr>
            <a:r>
              <a:rPr lang="en-US" sz="1200" dirty="0">
                <a:cs typeface="Calibri"/>
              </a:rPr>
              <a:t>Securing work experience</a:t>
            </a:r>
          </a:p>
          <a:p>
            <a:pPr marL="0" indent="0">
              <a:buFont typeface="Arial"/>
              <a:buNone/>
            </a:pPr>
            <a:endParaRPr lang="en-US" baseline="0" dirty="0">
              <a:cs typeface="Calibri"/>
            </a:endParaRPr>
          </a:p>
          <a:p>
            <a:pPr marL="0" indent="0">
              <a:buFont typeface="Arial"/>
              <a:buNone/>
            </a:pPr>
            <a:endParaRPr lang="en-US"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056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a:buNone/>
            </a:pPr>
            <a:endParaRPr lang="en-US" baseline="0" dirty="0">
              <a:cs typeface="Calibri"/>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aseline="0" dirty="0">
                <a:cs typeface="Calibri"/>
              </a:rPr>
              <a:t>Potential follow up question if time: </a:t>
            </a:r>
            <a:r>
              <a:rPr lang="en-US" sz="1200" b="1" kern="1200" dirty="0">
                <a:solidFill>
                  <a:srgbClr val="40B5A3"/>
                </a:solidFill>
                <a:latin typeface="Arial" panose="020B0604020202020204" pitchFamily="34" charset="0"/>
                <a:ea typeface="+mn-ea"/>
                <a:cs typeface="Arial" panose="020B0604020202020204" pitchFamily="34" charset="0"/>
              </a:rPr>
              <a:t>How can people with class-based privileges affect society in ways people without privilege cannot?</a:t>
            </a:r>
          </a:p>
          <a:p>
            <a:pPr marL="0" indent="0">
              <a:buFont typeface="Arial"/>
              <a:buNone/>
            </a:pPr>
            <a:endParaRPr lang="en-US" baseline="0"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026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Don’t react with surprise and judgement</a:t>
            </a:r>
            <a:r>
              <a:rPr lang="en-US" b="1" baseline="0" dirty="0"/>
              <a:t> where there are misunderstandings or your friend doesn’t understand a cultural reference </a:t>
            </a:r>
            <a:r>
              <a:rPr lang="en-US" baseline="0" dirty="0"/>
              <a:t>– your background isn’t the only experience, they haven’t missed out or been hiding under a rock. Learn about their experiences, jokes </a:t>
            </a:r>
            <a:r>
              <a:rPr lang="en-US" baseline="0" dirty="0" err="1"/>
              <a:t>etc</a:t>
            </a:r>
            <a:r>
              <a:rPr lang="en-US" baseline="0" dirty="0"/>
              <a:t>, rather than expecting them to adapt to the middle-class values of Oxford university. Working class experiences aren’t of lesser value. Be patient when they ask questions</a:t>
            </a:r>
          </a:p>
          <a:p>
            <a:endParaRPr lang="en-US" baseline="0" dirty="0"/>
          </a:p>
          <a:p>
            <a:r>
              <a:rPr lang="en-US" b="1" baseline="0" dirty="0"/>
              <a:t>Think about proposing financially difficult activities</a:t>
            </a:r>
            <a:r>
              <a:rPr lang="en-US" b="0" baseline="0" dirty="0"/>
              <a:t>: don’t assume that people can afford expensive things, and try to think of inclusive alternatives</a:t>
            </a:r>
          </a:p>
          <a:p>
            <a:endParaRPr lang="en-US" b="0" baseline="0" dirty="0"/>
          </a:p>
          <a:p>
            <a:r>
              <a:rPr lang="en-US" b="1" baseline="0" dirty="0"/>
              <a:t>Learn about experiences</a:t>
            </a:r>
            <a:r>
              <a:rPr lang="en-US" b="0" baseline="0" dirty="0"/>
              <a:t>: educate yourself, rather than allowing middle-class values to be the norm</a:t>
            </a:r>
            <a:endParaRPr lang="en-US" b="1" dirty="0"/>
          </a:p>
        </p:txBody>
      </p:sp>
      <p:sp>
        <p:nvSpPr>
          <p:cNvPr id="4" name="Slide Number Placeholder 3"/>
          <p:cNvSpPr>
            <a:spLocks noGrp="1"/>
          </p:cNvSpPr>
          <p:nvPr>
            <p:ph type="sldNum" sz="quarter" idx="10"/>
          </p:nvPr>
        </p:nvSpPr>
        <p:spPr/>
        <p:txBody>
          <a:bodyPr/>
          <a:lstStyle/>
          <a:p>
            <a:fld id="{20E6A9AB-1A71-F349-87E2-837612535223}" type="slidenum">
              <a:rPr lang="en-US" smtClean="0"/>
              <a:t>34</a:t>
            </a:fld>
            <a:endParaRPr lang="en-US"/>
          </a:p>
        </p:txBody>
      </p:sp>
    </p:spTree>
    <p:extLst>
      <p:ext uri="{BB962C8B-B14F-4D97-AF65-F5344CB8AC3E}">
        <p14:creationId xmlns:p14="http://schemas.microsoft.com/office/powerpoint/2010/main" val="1652105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Arial"/>
                <a:ea typeface="Arial" charset="0"/>
                <a:cs typeface="Arial"/>
              </a:rPr>
              <a:t>Now that we have looked at different forms of discrimination, we will talk about how we can be good allies and accommodate people of different identities within the university context!</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326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Calling</a:t>
            </a:r>
            <a:r>
              <a:rPr lang="en-US" b="1" baseline="0" dirty="0"/>
              <a:t> out others</a:t>
            </a:r>
            <a:endParaRPr lang="en-US" b="1" dirty="0"/>
          </a:p>
          <a:p>
            <a:r>
              <a:rPr lang="en-US" b="1" dirty="0"/>
              <a:t>Calling out in the moment</a:t>
            </a:r>
            <a:endParaRPr lang="en-US" dirty="0"/>
          </a:p>
          <a:p>
            <a:pPr marL="342900" indent="-342900">
              <a:buFont typeface="Arial,Sans-Serif"/>
              <a:buChar char="•"/>
            </a:pPr>
            <a:r>
              <a:rPr lang="en-US" dirty="0"/>
              <a:t>Denouncing what the person is saying</a:t>
            </a:r>
          </a:p>
          <a:p>
            <a:pPr marL="342900" indent="-342900">
              <a:buFont typeface="Arial,Sans-Serif"/>
              <a:buChar char="•"/>
            </a:pPr>
            <a:r>
              <a:rPr lang="en-US" dirty="0"/>
              <a:t>Questioning their </a:t>
            </a:r>
            <a:r>
              <a:rPr lang="en-US" dirty="0" err="1"/>
              <a:t>behaviour</a:t>
            </a:r>
            <a:endParaRPr lang="en-US" dirty="0"/>
          </a:p>
          <a:p>
            <a:pPr marL="342900" indent="-342900">
              <a:buFont typeface="Arial,Sans-Serif"/>
              <a:buChar char="•"/>
            </a:pPr>
            <a:r>
              <a:rPr lang="en-US" dirty="0"/>
              <a:t>Point out that such thoughts can contribute to discrimination</a:t>
            </a:r>
          </a:p>
          <a:p>
            <a:pPr marL="342900" indent="-342900">
              <a:buFont typeface="Arial,Sans-Serif"/>
              <a:buChar char="•"/>
            </a:pPr>
            <a:r>
              <a:rPr lang="en-US" dirty="0"/>
              <a:t>Support others who speak up</a:t>
            </a:r>
          </a:p>
          <a:p>
            <a:r>
              <a:rPr lang="en-US" b="1" dirty="0"/>
              <a:t>Calling out afterwards</a:t>
            </a:r>
            <a:endParaRPr lang="en-US" dirty="0"/>
          </a:p>
          <a:p>
            <a:pPr marL="342900" indent="-342900">
              <a:buFont typeface="Arial,Sans-Serif"/>
              <a:buChar char="•"/>
            </a:pPr>
            <a:r>
              <a:rPr lang="en-US" dirty="0"/>
              <a:t>Follow up or ask a friend to</a:t>
            </a:r>
          </a:p>
          <a:p>
            <a:pPr marL="342900" indent="-342900">
              <a:buFont typeface="Arial,Sans-Serif"/>
              <a:buChar char="•"/>
            </a:pPr>
            <a:r>
              <a:rPr lang="en-US" dirty="0"/>
              <a:t>Send them helpful resources</a:t>
            </a:r>
          </a:p>
          <a:p>
            <a:pPr marL="342900" indent="-342900">
              <a:buFont typeface="Arial,Sans-Serif"/>
              <a:buChar char="•"/>
            </a:pPr>
            <a:r>
              <a:rPr lang="en-US" dirty="0"/>
              <a:t>If they continue to display unacceptable </a:t>
            </a:r>
            <a:r>
              <a:rPr lang="en-US" dirty="0" err="1"/>
              <a:t>behaviour</a:t>
            </a:r>
            <a:r>
              <a:rPr lang="en-US" dirty="0"/>
              <a:t> you can always report them</a:t>
            </a:r>
            <a:br>
              <a:rPr lang="en-US" dirty="0">
                <a:cs typeface="+mn-lt"/>
              </a:rPr>
            </a:br>
            <a:endParaRPr lang="en-US" dirty="0"/>
          </a:p>
          <a:p>
            <a:br>
              <a:rPr lang="en-US" dirty="0"/>
            </a:br>
            <a:r>
              <a:rPr lang="en-US" b="1" dirty="0"/>
              <a:t>Getting called out</a:t>
            </a:r>
            <a:endParaRPr lang="en-US" dirty="0"/>
          </a:p>
          <a:p>
            <a:pPr marL="285750" indent="-285750">
              <a:buFont typeface="Arial,Sans-Serif"/>
              <a:buChar char="•"/>
            </a:pPr>
            <a:r>
              <a:rPr lang="en-US" dirty="0"/>
              <a:t>Listen and thank them! It is not a personal attack and doesn't make you a bad person. The person calling you out has taken time and energy to educate you</a:t>
            </a:r>
          </a:p>
          <a:p>
            <a:pPr marL="285750" indent="-285750">
              <a:buFont typeface="Arial,Sans-Serif"/>
              <a:buChar char="•"/>
            </a:pPr>
            <a:r>
              <a:rPr lang="en-US" dirty="0" err="1"/>
              <a:t>Recognise</a:t>
            </a:r>
            <a:r>
              <a:rPr lang="en-US" dirty="0"/>
              <a:t> that your intent is less important than the impact</a:t>
            </a:r>
          </a:p>
          <a:p>
            <a:pPr marL="285750" indent="-285750">
              <a:buFont typeface="Arial,Sans-Serif"/>
              <a:buChar char="•"/>
            </a:pPr>
            <a:r>
              <a:rPr lang="en-US" dirty="0"/>
              <a:t>Acknowledge that you may have offended someone and </a:t>
            </a:r>
            <a:r>
              <a:rPr lang="en-US" dirty="0" err="1"/>
              <a:t>apologise</a:t>
            </a:r>
            <a:endParaRPr lang="en-US" dirty="0"/>
          </a:p>
          <a:p>
            <a:pPr marL="285750" indent="-285750">
              <a:buFont typeface="Arial,Sans-Serif"/>
              <a:buChar char="•"/>
            </a:pPr>
            <a:r>
              <a:rPr lang="en-US" dirty="0"/>
              <a:t>Don't make it into a huge deal and over-</a:t>
            </a:r>
            <a:r>
              <a:rPr lang="en-US" dirty="0" err="1"/>
              <a:t>apologise</a:t>
            </a:r>
            <a:r>
              <a:rPr lang="en-US" dirty="0"/>
              <a:t> – instead take the time and energy in educating yourself </a:t>
            </a:r>
          </a:p>
          <a:p>
            <a:pPr marL="285750" indent="-285750">
              <a:buFont typeface="Arial,Sans-Serif"/>
              <a:buChar char="•"/>
            </a:pPr>
            <a:r>
              <a:rPr lang="en-US" dirty="0"/>
              <a:t>You can always change your behavior and this is a good thing for everyone – no one is perfect or born 100% woke!</a:t>
            </a:r>
            <a:endParaRPr lang="en-US" dirty="0">
              <a:cs typeface="+mn-lt"/>
            </a:endParaRPr>
          </a:p>
          <a:p>
            <a:endParaRPr lang="en-US" dirty="0"/>
          </a:p>
          <a:p>
            <a:endParaRPr lang="en-US" dirty="0"/>
          </a:p>
          <a:p>
            <a:endParaRPr lang="en-US" dirty="0"/>
          </a:p>
          <a:p>
            <a:pPr marL="285750" indent="-285750">
              <a:buFont typeface="Arial,Sans-Serif"/>
              <a:buChar char="•"/>
            </a:pPr>
            <a:endParaRPr lang="en-US" dirty="0"/>
          </a:p>
          <a:p>
            <a:pPr marL="285750" indent="-285750">
              <a:buFont typeface="Arial,Sans-Serif"/>
              <a:buChar char="•"/>
            </a:pPr>
            <a:endParaRPr lang="en-US" dirty="0"/>
          </a:p>
          <a:p>
            <a:endParaRPr lang="en-US" dirty="0"/>
          </a:p>
          <a:p>
            <a:endParaRPr lang="en-US" dirty="0"/>
          </a:p>
          <a:p>
            <a:pPr lvl="0"/>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8793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How should we react to being told we have used the wrong pronouns? </a:t>
            </a:r>
            <a:endParaRPr lang="en-US"/>
          </a:p>
          <a:p>
            <a:r>
              <a:rPr lang="en-GB"/>
              <a:t>Say sorry, quickly move on using the correct pronouns (especially important if you are in the presence of the person). </a:t>
            </a:r>
            <a:endParaRPr lang="en-GB">
              <a:cs typeface="Calibri"/>
            </a:endParaRPr>
          </a:p>
          <a:p>
            <a:r>
              <a:rPr lang="en-GB"/>
              <a:t>Don’t make a big deal out of it, such as by apologising profusely or complaining about how difficult it is for you to adjust to new pronouns. </a:t>
            </a:r>
            <a:endParaRPr lang="en-GB">
              <a:cs typeface="Calibri"/>
            </a:endParaRPr>
          </a:p>
          <a:p>
            <a:r>
              <a:rPr lang="en-GB"/>
              <a:t>What should you do if you don’t know someone’s pronouns? </a:t>
            </a:r>
            <a:endParaRPr lang="en-GB">
              <a:cs typeface="Calibri"/>
            </a:endParaRPr>
          </a:p>
          <a:p>
            <a:r>
              <a:rPr lang="en-GB"/>
              <a:t>Ask them! E.g. offer your pronouns and ask theirs</a:t>
            </a:r>
            <a:endParaRPr lang="en-GB">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277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cs typeface="Calibri"/>
              </a:rPr>
              <a:t>Recognise that you have proposed an expensive event which is inaccessible for some</a:t>
            </a:r>
          </a:p>
          <a:p>
            <a:r>
              <a:rPr lang="en-GB">
                <a:cs typeface="Calibri"/>
              </a:rPr>
              <a:t>Your friend likely felt uncomfortable – this is often the case when spending large amounts of money is the norm, as it is with balls</a:t>
            </a:r>
          </a:p>
          <a:p>
            <a:r>
              <a:rPr lang="en-GB">
                <a:cs typeface="Calibri"/>
              </a:rPr>
              <a:t>Just because they didn't go into detail doesn't mean that they aren't upset</a:t>
            </a:r>
          </a:p>
          <a:p>
            <a:r>
              <a:rPr lang="en-GB">
                <a:cs typeface="Calibri"/>
              </a:rPr>
              <a:t>Check up on your friend – acknowledge that you realise that they may actually not have the money to attend and apologise for dismissing their concern about the cost</a:t>
            </a:r>
          </a:p>
          <a:p>
            <a:r>
              <a:rPr lang="en-GB">
                <a:cs typeface="Calibri"/>
              </a:rPr>
              <a:t>You could suggest a cheaper event or an alternative way to spend time as a group which is low/no cost</a:t>
            </a:r>
          </a:p>
          <a:p>
            <a:r>
              <a:rPr lang="en-GB">
                <a:cs typeface="Calibri"/>
              </a:rPr>
              <a:t>Be conscious in future that people have access to different resources – it doesn't mean you can't do things but try to be aware that, just because you can afford it, doesn't mean that it's affordable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850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Accessibility must be a priority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You should always make the effort to have step free access to events – you never know who might turn up (don’t expect people without disabilities to only turn up)</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student doesn’t have a wheelchair – does this mean they don’t have a disability or mobility need? NO – you never know what needs someone may have and many people have invisible disabilities</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Some disabilities are worse at some times than others so even if you have seen this person use stairs before this does not necessarily mean they can all / most of the time </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you can’t change the venue – what can you do to include the person</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next?</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Try to change the venue</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If you can’t, can you make the journey there more accessible for the person – ask them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Can you hold another welfare event close to this one which is accessible</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Apologise for not making access a priority </a:t>
            </a:r>
            <a:endParaRPr lang="en-GB" sz="1400" kern="1200" dirty="0">
              <a:solidFill>
                <a:schemeClr val="tx1"/>
              </a:solidFill>
              <a:effectLst/>
              <a:latin typeface="+mn-lt"/>
              <a:ea typeface="+mn-ea"/>
              <a:cs typeface="+mn-cs"/>
            </a:endParaRPr>
          </a:p>
          <a:p>
            <a:endParaRPr lang="en-US" dirty="0"/>
          </a:p>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82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Go over the stats</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shows us why we are here</a:t>
            </a:r>
            <a:endParaRPr lang="en-GB" sz="14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Citations: </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https://www.ox.ac.uk/about/facts-and-figures?wssl=1   https://www.isc.co.uk/research/</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https://www.stonewall.org.uk/media/lgbt-facts-and-figures</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https://www.independent.co.uhttps://www.stonewall.org.uk/media/lgbt-facts-and-figures</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k/news/education/education-news/racism-uk-university-students-campus-nus-incidents-a8390241.html</a:t>
            </a:r>
            <a:endParaRPr lang="en-GB"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https://www.mentalhealth.org.uk/news/new-report-shows-people-learning-disabilities-are-high-risk-targeting-hate-crime-yet-remain</a:t>
            </a:r>
          </a:p>
          <a:p>
            <a:pPr lvl="1"/>
            <a:r>
              <a:rPr lang="en-US" sz="1200" kern="1200" dirty="0">
                <a:solidFill>
                  <a:schemeClr val="tx1"/>
                </a:solidFill>
                <a:effectLst/>
                <a:latin typeface="+mn-lt"/>
                <a:ea typeface="+mn-ea"/>
                <a:cs typeface="+mn-cs"/>
              </a:rPr>
              <a:t>NUS Hidden Marks Survey</a:t>
            </a:r>
            <a:endParaRPr lang="en-GB" sz="1400" kern="1200" dirty="0">
              <a:solidFill>
                <a:schemeClr val="tx1"/>
              </a:solidFill>
              <a:effectLst/>
              <a:latin typeface="+mn-lt"/>
              <a:ea typeface="+mn-ea"/>
              <a:cs typeface="+mn-cs"/>
            </a:endParaRPr>
          </a:p>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469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Education</a:t>
            </a:r>
            <a:r>
              <a:rPr lang="en-GB" sz="1200" kern="1200" dirty="0">
                <a:solidFill>
                  <a:schemeClr val="tx1"/>
                </a:solidFill>
                <a:effectLst/>
                <a:latin typeface="+mn-lt"/>
                <a:ea typeface="+mn-ea"/>
                <a:cs typeface="+mn-cs"/>
              </a:rPr>
              <a:t> – make time to educate yourself </a:t>
            </a:r>
            <a:r>
              <a:rPr lang="en-GB" dirty="0"/>
              <a:t>and others </a:t>
            </a:r>
            <a:r>
              <a:rPr lang="en-GB" sz="1200" kern="1200" dirty="0">
                <a:solidFill>
                  <a:schemeClr val="tx1"/>
                </a:solidFill>
                <a:effectLst/>
                <a:latin typeface="+mn-lt"/>
                <a:ea typeface="+mn-ea"/>
                <a:cs typeface="+mn-cs"/>
              </a:rPr>
              <a:t>(as I said google!) don’t always ask your friend from X minority group, it’s not their job to educate you. Don’t be afraid to admit when you’ve messed up, we live in an unequal society so it is very difficult to grow up in it and not subconsciously pick up on oppressive behaviours – but you can refuse to be ignorant!</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Listen to experiences </a:t>
            </a:r>
            <a:r>
              <a:rPr lang="en-GB" b="1" dirty="0"/>
              <a:t>of oppressed people </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people don’t make them up for fun, if someone is telling you something that has happened to them BELIEVE them</a:t>
            </a:r>
            <a:r>
              <a:rPr lang="en-GB" dirty="0"/>
              <a:t> </a:t>
            </a:r>
            <a:r>
              <a:rPr lang="en-GB" sz="1200" kern="1200" dirty="0">
                <a:solidFill>
                  <a:schemeClr val="tx1"/>
                </a:solidFill>
                <a:effectLst/>
                <a:latin typeface="+mn-lt"/>
                <a:ea typeface="+mn-ea"/>
                <a:cs typeface="+mn-cs"/>
              </a:rPr>
              <a:t>Don’t speak over oppressed people – they can talk for themselves and they know their experiences better than you do</a:t>
            </a:r>
            <a:endParaRPr lang="en-GB" sz="1200" kern="1200" dirty="0">
              <a:solidFill>
                <a:schemeClr val="tx1"/>
              </a:solidFill>
              <a:effectLst/>
              <a:latin typeface="+mn-lt"/>
              <a:cs typeface="Calibri"/>
            </a:endParaRPr>
          </a:p>
          <a:p>
            <a:endParaRPr lang="en-GB" sz="1200" b="1" kern="1200" dirty="0">
              <a:solidFill>
                <a:schemeClr val="tx1"/>
              </a:solidFill>
              <a:effectLst/>
              <a:latin typeface="+mn-lt"/>
              <a:cs typeface="Calibri"/>
            </a:endParaRPr>
          </a:p>
          <a:p>
            <a:pPr lvl="0"/>
            <a:r>
              <a:rPr lang="en-GB" sz="1200" b="1" kern="1200" dirty="0">
                <a:solidFill>
                  <a:schemeClr val="tx1"/>
                </a:solidFill>
                <a:effectLst/>
                <a:latin typeface="+mn-lt"/>
                <a:ea typeface="+mn-ea"/>
                <a:cs typeface="+mn-cs"/>
              </a:rPr>
              <a:t>Campaign – </a:t>
            </a:r>
            <a:r>
              <a:rPr lang="en-GB" sz="1200" kern="1200" dirty="0">
                <a:solidFill>
                  <a:schemeClr val="tx1"/>
                </a:solidFill>
                <a:effectLst/>
                <a:latin typeface="+mn-lt"/>
                <a:ea typeface="+mn-ea"/>
                <a:cs typeface="+mn-cs"/>
              </a:rPr>
              <a:t>don’t leave all the work to people from that community, there is power in numbers</a:t>
            </a:r>
            <a:endParaRPr lang="en-GB" sz="1200" kern="1200" dirty="0">
              <a:solidFill>
                <a:schemeClr val="tx1"/>
              </a:solidFill>
              <a:effectLst/>
              <a:latin typeface="+mn-lt"/>
              <a:cs typeface="Calibri"/>
            </a:endParaRPr>
          </a:p>
          <a:p>
            <a:pPr lvl="0"/>
            <a:r>
              <a:rPr lang="en-GB" sz="1200" kern="1200" dirty="0">
                <a:solidFill>
                  <a:schemeClr val="tx1"/>
                </a:solidFill>
                <a:effectLst/>
                <a:latin typeface="+mn-lt"/>
                <a:ea typeface="+mn-ea"/>
                <a:cs typeface="+mn-cs"/>
              </a:rPr>
              <a:t>You are not the centre of attention – you don’t need to be congratulated for being a good person</a:t>
            </a:r>
            <a:endParaRPr lang="en-GB"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733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242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352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a:solidFill>
                  <a:schemeClr val="tx1"/>
                </a:solidFill>
                <a:effectLst/>
                <a:latin typeface="+mn-lt"/>
                <a:ea typeface="+mn-ea"/>
                <a:cs typeface="+mn-cs"/>
              </a:rPr>
              <a:t>Thank participants / audience for their time </a:t>
            </a:r>
          </a:p>
          <a:p>
            <a:pPr lvl="0"/>
            <a:r>
              <a:rPr lang="en-GB" sz="1200" kern="1200">
                <a:solidFill>
                  <a:schemeClr val="tx1"/>
                </a:solidFill>
                <a:effectLst/>
                <a:latin typeface="+mn-lt"/>
                <a:ea typeface="+mn-ea"/>
                <a:cs typeface="+mn-cs"/>
              </a:rPr>
              <a:t>Emphasise that everyone has more to learn </a:t>
            </a:r>
          </a:p>
          <a:p>
            <a:pPr lvl="0"/>
            <a:r>
              <a:rPr lang="en-GB" sz="1200" kern="1200">
                <a:solidFill>
                  <a:schemeClr val="tx1"/>
                </a:solidFill>
                <a:effectLst/>
                <a:latin typeface="+mn-lt"/>
                <a:ea typeface="+mn-ea"/>
                <a:cs typeface="+mn-cs"/>
              </a:rPr>
              <a:t>Encourage people to educate themselves </a:t>
            </a:r>
          </a:p>
          <a:p>
            <a:pPr lvl="0"/>
            <a:r>
              <a:rPr lang="en-GB" sz="1200" kern="1200">
                <a:solidFill>
                  <a:schemeClr val="tx1"/>
                </a:solidFill>
                <a:effectLst/>
                <a:latin typeface="+mn-lt"/>
                <a:ea typeface="+mn-ea"/>
                <a:cs typeface="+mn-cs"/>
              </a:rPr>
              <a:t>Mention bystander intervention training the SU offers </a:t>
            </a:r>
          </a:p>
          <a:p>
            <a:endParaRPr lang="en-US" baseline="0">
              <a:sym typeface="Wingdings"/>
            </a:endParaRPr>
          </a:p>
        </p:txBody>
      </p:sp>
      <p:sp>
        <p:nvSpPr>
          <p:cNvPr id="4" name="Slide Number Placeholder 3"/>
          <p:cNvSpPr>
            <a:spLocks noGrp="1"/>
          </p:cNvSpPr>
          <p:nvPr>
            <p:ph type="sldNum" sz="quarter" idx="10"/>
          </p:nvPr>
        </p:nvSpPr>
        <p:spPr/>
        <p:txBody>
          <a:bodyPr/>
          <a:lstStyle/>
          <a:p>
            <a:fld id="{20E6A9AB-1A71-F349-87E2-837612535223}" type="slidenum">
              <a:rPr lang="en-US" smtClean="0"/>
              <a:t>43</a:t>
            </a:fld>
            <a:endParaRPr lang="en-US"/>
          </a:p>
        </p:txBody>
      </p:sp>
    </p:spTree>
    <p:extLst>
      <p:ext uri="{BB962C8B-B14F-4D97-AF65-F5344CB8AC3E}">
        <p14:creationId xmlns:p14="http://schemas.microsoft.com/office/powerpoint/2010/main" val="2358701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lnSpc>
                <a:spcPct val="140000"/>
              </a:lnSpc>
              <a:buFont typeface="Arial"/>
              <a:buChar char="•"/>
            </a:pPr>
            <a:r>
              <a:rPr lang="en-US" dirty="0"/>
              <a:t>Learn about different identities and how to be accommodating in a diverse space</a:t>
            </a:r>
          </a:p>
          <a:p>
            <a:pPr marL="285750" marR="0" indent="-285750" algn="l" defTabSz="914400" rtl="0" eaLnBrk="1" fontAlgn="auto" latinLnBrk="0" hangingPunct="1">
              <a:lnSpc>
                <a:spcPct val="140000"/>
              </a:lnSpc>
              <a:spcBef>
                <a:spcPts val="0"/>
              </a:spcBef>
              <a:spcAft>
                <a:spcPts val="0"/>
              </a:spcAft>
              <a:buClrTx/>
              <a:buSzTx/>
              <a:buFont typeface="Arial"/>
              <a:buChar char="•"/>
              <a:tabLst/>
              <a:defRPr/>
            </a:pPr>
            <a:r>
              <a:rPr lang="en-US" dirty="0"/>
              <a:t>Understand terminology concerning different identities and experiences Everyone has more to learn – including the facilitator!</a:t>
            </a:r>
            <a:endParaRPr lang="en-US" dirty="0">
              <a:cs typeface="Calibri"/>
            </a:endParaRPr>
          </a:p>
          <a:p>
            <a:pPr marL="285750" indent="-285750">
              <a:lnSpc>
                <a:spcPct val="140000"/>
              </a:lnSpc>
              <a:buFont typeface="Arial"/>
              <a:buChar char="•"/>
            </a:pPr>
            <a:r>
              <a:rPr lang="en-US" dirty="0"/>
              <a:t>Be more aware of discrimination and oppression and how you can challenge it</a:t>
            </a:r>
          </a:p>
          <a:p>
            <a:pPr marL="285750" marR="0" lvl="0" indent="-285750" algn="l" defTabSz="914400" rtl="0" eaLnBrk="1" fontAlgn="auto" latinLnBrk="0" hangingPunct="1">
              <a:lnSpc>
                <a:spcPct val="140000"/>
              </a:lnSpc>
              <a:spcBef>
                <a:spcPts val="0"/>
              </a:spcBef>
              <a:spcAft>
                <a:spcPts val="0"/>
              </a:spcAft>
              <a:buClrTx/>
              <a:buSzTx/>
              <a:buFont typeface="Arial"/>
              <a:buChar char="•"/>
              <a:tabLst/>
              <a:defRPr/>
            </a:pPr>
            <a:r>
              <a:rPr lang="en-GB" sz="1200" kern="1200" dirty="0">
                <a:solidFill>
                  <a:schemeClr val="tx1"/>
                </a:solidFill>
                <a:effectLst/>
                <a:latin typeface="+mn-lt"/>
                <a:ea typeface="+mn-ea"/>
                <a:cs typeface="+mn-cs"/>
              </a:rPr>
              <a:t>emphasise that no one can ever know everything about everything and when it comes to identity politics and discrimination there is always more to learn especially given the changing landscape</a:t>
            </a:r>
            <a:endParaRPr lang="en-US" dirty="0">
              <a:cs typeface="Calibri"/>
            </a:endParaRPr>
          </a:p>
          <a:p>
            <a:pPr marL="285750" indent="-285750">
              <a:lnSpc>
                <a:spcPct val="140000"/>
              </a:lnSpc>
              <a:buFont typeface="Arial"/>
              <a:buChar char="•"/>
            </a:pPr>
            <a:r>
              <a:rPr lang="en-US" dirty="0"/>
              <a:t>We are going to discuss racism, classism, sexism, ableism, and homophobia, with mention to how these issues can intersect</a:t>
            </a:r>
            <a:endParaRPr lang="en-GB" dirty="0"/>
          </a:p>
          <a:p>
            <a:pPr lvl="0"/>
            <a:endParaRPr lang="en-US" sz="1200" kern="1200" dirty="0">
              <a:solidFill>
                <a:srgbClr val="FFFFFF"/>
              </a:solidFill>
              <a:effectLst/>
              <a:latin typeface="Arial"/>
              <a:cs typeface="Arial"/>
            </a:endParaRPr>
          </a:p>
          <a:p>
            <a:pPr lvl="0"/>
            <a:r>
              <a:rPr lang="en-GB" sz="1200" kern="1200" dirty="0">
                <a:solidFill>
                  <a:schemeClr val="tx1"/>
                </a:solidFill>
                <a:effectLst/>
                <a:latin typeface="+mn-lt"/>
                <a:ea typeface="+mn-ea"/>
                <a:cs typeface="+mn-cs"/>
              </a:rPr>
              <a:t>Emphasise that this is not an exhaustive list of identities or experiences or oppression/discrimination but an introduction and people should always strive to learn more</a:t>
            </a:r>
            <a:endParaRPr lang="en-GB" sz="1200" kern="1200" dirty="0">
              <a:solidFill>
                <a:schemeClr val="tx1"/>
              </a:solidFill>
              <a:effectLst/>
              <a:latin typeface="+mn-lt"/>
              <a:cs typeface="Calibri"/>
            </a:endParaRPr>
          </a:p>
          <a:p>
            <a:pPr>
              <a:defRPr/>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are going to discuss</a:t>
            </a:r>
            <a:r>
              <a:rPr lang="en-GB" dirty="0"/>
              <a:t> </a:t>
            </a:r>
            <a:r>
              <a:rPr lang="en-GB" sz="1200" kern="1200" baseline="0" dirty="0">
                <a:solidFill>
                  <a:schemeClr val="tx1"/>
                </a:solidFill>
                <a:effectLst/>
                <a:latin typeface="+mn-lt"/>
                <a:ea typeface="+mn-ea"/>
                <a:cs typeface="+mn-cs"/>
              </a:rPr>
              <a:t> </a:t>
            </a:r>
            <a:r>
              <a:rPr lang="en-GB" dirty="0">
                <a:solidFill>
                  <a:srgbClr val="000000"/>
                </a:solidFill>
                <a:latin typeface="Calibri"/>
                <a:cs typeface="Calibri"/>
              </a:rPr>
              <a:t>different forms of prejudice and how this results in systemic obstacles and oppression for different groups/identities. It is important to remember that this is not a catch all training – the groups we are going to talk about consist of individuals. We are primarily trying to highlight how we can accommodate different identities and make the university an accessible, diverse environment.</a:t>
            </a:r>
            <a:endParaRPr lang="en-GB" sz="1200" kern="1200" dirty="0">
              <a:solidFill>
                <a:srgbClr val="FFFFFF"/>
              </a:solidFill>
              <a:effectLst/>
              <a:latin typeface="Arial"/>
              <a:cs typeface="Arial"/>
            </a:endParaRPr>
          </a:p>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20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have ground rules so we can have a productive and respectful discussion</a:t>
            </a:r>
            <a:r>
              <a:rPr lang="en-GB" dirty="0"/>
              <a:t> </a:t>
            </a:r>
            <a:endParaRPr lang="en-GB" sz="1200" kern="1200" dirty="0">
              <a:solidFill>
                <a:schemeClr val="tx1"/>
              </a:solidFill>
              <a:effectLst/>
              <a:latin typeface="+mn-lt"/>
              <a:ea typeface="+mn-ea"/>
              <a:cs typeface="+mn-cs"/>
            </a:endParaRPr>
          </a:p>
          <a:p>
            <a:r>
              <a:rPr lang="en-GB" b="1" dirty="0"/>
              <a:t>Respectful</a:t>
            </a:r>
            <a:r>
              <a:rPr lang="en-GB" sz="1200" b="1" kern="1200" dirty="0">
                <a:solidFill>
                  <a:schemeClr val="tx1"/>
                </a:solidFill>
                <a:effectLst/>
                <a:latin typeface="+mn-lt"/>
                <a:ea typeface="+mn-ea"/>
                <a:cs typeface="+mn-cs"/>
              </a:rPr>
              <a:t> discussion</a:t>
            </a:r>
            <a:r>
              <a:rPr lang="en-GB" sz="1200" kern="1200" dirty="0">
                <a:solidFill>
                  <a:schemeClr val="tx1"/>
                </a:solidFill>
                <a:effectLst/>
                <a:latin typeface="+mn-lt"/>
                <a:ea typeface="+mn-ea"/>
                <a:cs typeface="+mn-cs"/>
              </a:rPr>
              <a:t>- don’t talk / shout over people, debate/challenge the point not person</a:t>
            </a:r>
            <a:endParaRPr lang="en-GB" sz="1200" kern="1200" dirty="0">
              <a:solidFill>
                <a:schemeClr val="tx1"/>
              </a:solidFill>
              <a:effectLst/>
              <a:latin typeface="+mn-lt"/>
              <a:cs typeface="Calibri"/>
            </a:endParaRPr>
          </a:p>
          <a:p>
            <a:r>
              <a:rPr lang="en-GB" b="1" dirty="0"/>
              <a:t>Listen</a:t>
            </a:r>
            <a:r>
              <a:rPr lang="en-GB" dirty="0"/>
              <a:t> – especially to people’s first-person experiences, we are not here to debate a person’s lived experience of ‘X’ discrimination but listen and learn and discuss it in relation to wider oppression and how we can tackle it</a:t>
            </a:r>
          </a:p>
          <a:p>
            <a:r>
              <a:rPr lang="en-GB" b="1" dirty="0"/>
              <a:t>Confidentiality: </a:t>
            </a:r>
            <a:r>
              <a:rPr lang="en-GB" dirty="0"/>
              <a:t>Don’t </a:t>
            </a:r>
            <a:r>
              <a:rPr lang="en-GB" sz="1200" kern="1200" dirty="0">
                <a:solidFill>
                  <a:schemeClr val="tx1"/>
                </a:solidFill>
                <a:effectLst/>
                <a:latin typeface="+mn-lt"/>
                <a:ea typeface="+mn-ea"/>
                <a:cs typeface="+mn-cs"/>
              </a:rPr>
              <a:t>leave the session and gossip nastily about people’s questions- this is a space for open discussion and all questions are welcome, the questions one might think are ‘dodgy’ are probably the most important questions</a:t>
            </a:r>
            <a:r>
              <a:rPr lang="en-GB" dirty="0"/>
              <a:t> </a:t>
            </a:r>
            <a:endParaRPr lang="en-GB" sz="1200" kern="1200" dirty="0">
              <a:solidFill>
                <a:schemeClr val="tx1"/>
              </a:solidFill>
              <a:effectLst/>
              <a:latin typeface="+mn-lt"/>
              <a:cs typeface="Calibri"/>
            </a:endParaRPr>
          </a:p>
          <a:p>
            <a:r>
              <a:rPr lang="en-GB" b="1" dirty="0"/>
              <a:t>Triggers: </a:t>
            </a:r>
            <a:r>
              <a:rPr lang="en-GB" dirty="0"/>
              <a:t>If</a:t>
            </a:r>
            <a:r>
              <a:rPr lang="en-GB" sz="1200" kern="1200" dirty="0">
                <a:solidFill>
                  <a:schemeClr val="tx1"/>
                </a:solidFill>
                <a:effectLst/>
                <a:latin typeface="+mn-lt"/>
                <a:ea typeface="+mn-ea"/>
                <a:cs typeface="+mn-cs"/>
              </a:rPr>
              <a:t> discussing or bringing up particularly sensitive issues or using derogatory language please ask participants to use trigger warnings</a:t>
            </a:r>
            <a:endParaRPr lang="en-GB" sz="1200" kern="1200" dirty="0">
              <a:solidFill>
                <a:schemeClr val="tx1"/>
              </a:solidFill>
              <a:effectLst/>
              <a:latin typeface="+mn-lt"/>
              <a:cs typeface="Calibri"/>
            </a:endParaRPr>
          </a:p>
          <a:p>
            <a:pPr lvl="0"/>
            <a:r>
              <a:rPr lang="en-GB" sz="1200" b="1" kern="1200" dirty="0">
                <a:solidFill>
                  <a:schemeClr val="tx1"/>
                </a:solidFill>
                <a:effectLst/>
                <a:latin typeface="+mn-lt"/>
                <a:ea typeface="+mn-ea"/>
                <a:cs typeface="+mn-cs"/>
              </a:rPr>
              <a:t>Discussion not debate </a:t>
            </a:r>
            <a:r>
              <a:rPr lang="en-GB" sz="1200" kern="1200" dirty="0">
                <a:solidFill>
                  <a:schemeClr val="tx1"/>
                </a:solidFill>
                <a:effectLst/>
                <a:latin typeface="+mn-lt"/>
                <a:ea typeface="+mn-ea"/>
                <a:cs typeface="+mn-cs"/>
              </a:rPr>
              <a:t>– we are here to discuss intersectionality and discrimination NOT debate whether it exists or is important, we are here to learn more</a:t>
            </a:r>
            <a:endParaRPr lang="en-GB" sz="1200" kern="1200" dirty="0">
              <a:solidFill>
                <a:schemeClr val="tx1"/>
              </a:solidFill>
              <a:effectLst/>
              <a:latin typeface="+mn-lt"/>
              <a:cs typeface="Calibri"/>
            </a:endParaRPr>
          </a:p>
          <a:p>
            <a:pPr lvl="0"/>
            <a:endParaRPr lang="en-GB"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779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These are some</a:t>
            </a:r>
            <a:r>
              <a:rPr lang="en-US" b="1" baseline="0" dirty="0"/>
              <a:t> of the key terms and concepts that we are going to cover. Some of them are types of behavior that can create oppressive environments and others are concepts that…</a:t>
            </a:r>
          </a:p>
          <a:p>
            <a:r>
              <a:rPr lang="en-US" dirty="0"/>
              <a:t>Discrimination, prejudice and bias exist in different forms, which can intersect and result in levels of oppression and privilege</a:t>
            </a:r>
          </a:p>
          <a:p>
            <a:endParaRPr lang="en-US" dirty="0"/>
          </a:p>
          <a:p>
            <a:r>
              <a:rPr lang="en-US" b="1" dirty="0"/>
              <a:t>Discrimination</a:t>
            </a:r>
            <a:r>
              <a:rPr lang="en-US" dirty="0"/>
              <a:t>: when people act on a prejudice which causes certain groups to be disadvantaged (economic, social, cultural capital) in relation to others. It can be direct or indirect.</a:t>
            </a:r>
          </a:p>
          <a:p>
            <a:r>
              <a:rPr lang="en-US" b="1" dirty="0"/>
              <a:t>Unconscious bias</a:t>
            </a:r>
            <a:r>
              <a:rPr lang="en-US" dirty="0"/>
              <a:t>: a prejudice that people hold against a certain group that impacts their </a:t>
            </a:r>
            <a:r>
              <a:rPr lang="en-US" dirty="0" err="1"/>
              <a:t>behaviour</a:t>
            </a:r>
            <a:r>
              <a:rPr lang="en-US" dirty="0"/>
              <a:t> and attitude towards that group. This behavior can lead to discrimination and it is often not intentional/conscious. For example, implicit stereotyping and unconscious organization. For example, Oxford college porters stop black students but not their white peers, because they think they do not attend the college/university.</a:t>
            </a:r>
          </a:p>
          <a:p>
            <a:r>
              <a:rPr lang="en-US" b="1" dirty="0"/>
              <a:t>Microaggressions </a:t>
            </a:r>
            <a:r>
              <a:rPr lang="en-US" dirty="0"/>
              <a:t>are the everyday verbal and nonverbal actions and comments that communicate hostile, derogatory, or negative messages to a person based on them being part of a certain group. They can be intentional or unintentional. Microaggressions accumulate and can result in someone feeling isolated, inferior and affect their mental health. </a:t>
            </a:r>
          </a:p>
          <a:p>
            <a:r>
              <a:rPr lang="en-US" b="1" dirty="0"/>
              <a:t>Privilege</a:t>
            </a:r>
            <a:r>
              <a:rPr lang="en-US" dirty="0"/>
              <a:t>: aspects of a person's identity which do not result in prejudice against them– this does not mean to say that anyone has had it 'easy’.  Discussions about privilege should not revolve around comparing who is the most privileged, but it is important to recognize that certain groups experience barriers to access that others do not. </a:t>
            </a:r>
          </a:p>
          <a:p>
            <a:r>
              <a:rPr lang="en-US" b="1" dirty="0"/>
              <a:t>Intersectionality</a:t>
            </a:r>
            <a:r>
              <a:rPr lang="en-US" dirty="0"/>
              <a:t>:  R</a:t>
            </a:r>
            <a:r>
              <a:rPr lang="fr-FR" dirty="0" err="1"/>
              <a:t>efers</a:t>
            </a:r>
            <a:r>
              <a:rPr lang="fr-FR" dirty="0"/>
              <a:t> to how </a:t>
            </a:r>
            <a:r>
              <a:rPr lang="fr-FR" dirty="0" err="1"/>
              <a:t>individuals</a:t>
            </a:r>
            <a:r>
              <a:rPr lang="fr-FR" dirty="0"/>
              <a:t> can face multiple </a:t>
            </a:r>
            <a:r>
              <a:rPr lang="fr-FR" dirty="0" err="1"/>
              <a:t>levels</a:t>
            </a:r>
            <a:r>
              <a:rPr lang="fr-FR" dirty="0"/>
              <a:t> of discrimination and </a:t>
            </a:r>
            <a:r>
              <a:rPr lang="fr-FR" dirty="0" err="1"/>
              <a:t>privilege</a:t>
            </a:r>
            <a:r>
              <a:rPr lang="fr-FR" dirty="0"/>
              <a:t> </a:t>
            </a:r>
            <a:r>
              <a:rPr lang="fr-FR" dirty="0" err="1"/>
              <a:t>when</a:t>
            </a:r>
            <a:r>
              <a:rPr lang="fr-FR" dirty="0"/>
              <a:t> </a:t>
            </a:r>
            <a:r>
              <a:rPr lang="fr-FR" dirty="0" err="1"/>
              <a:t>their</a:t>
            </a:r>
            <a:r>
              <a:rPr lang="fr-FR" dirty="0"/>
              <a:t> </a:t>
            </a:r>
            <a:r>
              <a:rPr lang="fr-FR" dirty="0" err="1"/>
              <a:t>identity</a:t>
            </a:r>
            <a:r>
              <a:rPr lang="fr-FR" dirty="0"/>
              <a:t> crosses over </a:t>
            </a:r>
            <a:r>
              <a:rPr lang="fr-FR" dirty="0" err="1"/>
              <a:t>different</a:t>
            </a:r>
            <a:r>
              <a:rPr lang="fr-FR" dirty="0"/>
              <a:t> groups. </a:t>
            </a:r>
            <a:r>
              <a:rPr lang="fr-FR" dirty="0" err="1"/>
              <a:t>We</a:t>
            </a:r>
            <a:r>
              <a:rPr lang="fr-FR" dirty="0"/>
              <a:t> </a:t>
            </a:r>
            <a:r>
              <a:rPr lang="fr-FR" dirty="0" err="1"/>
              <a:t>will</a:t>
            </a:r>
            <a:r>
              <a:rPr lang="fr-FR" dirty="0"/>
              <a:t> </a:t>
            </a:r>
            <a:r>
              <a:rPr lang="fr-FR" dirty="0" err="1"/>
              <a:t>discuss</a:t>
            </a:r>
            <a:r>
              <a:rPr lang="fr-FR" dirty="0"/>
              <a:t> </a:t>
            </a:r>
            <a:r>
              <a:rPr lang="fr-FR" dirty="0" err="1"/>
              <a:t>this</a:t>
            </a:r>
            <a:r>
              <a:rPr lang="fr-FR" dirty="0"/>
              <a:t> in more </a:t>
            </a:r>
            <a:r>
              <a:rPr lang="fr-FR" dirty="0" err="1"/>
              <a:t>detail</a:t>
            </a:r>
            <a:r>
              <a:rPr lang="fr-FR" dirty="0"/>
              <a:t> </a:t>
            </a:r>
            <a:r>
              <a:rPr lang="fr-FR" dirty="0" err="1"/>
              <a:t>later</a:t>
            </a:r>
            <a:r>
              <a:rPr lang="fr-FR" dirty="0"/>
              <a:t> in the training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E6A9AB-1A71-F349-87E2-837612535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49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Title slide</a:t>
            </a:r>
          </a:p>
          <a:p>
            <a:endParaRPr lang="en-US"/>
          </a:p>
        </p:txBody>
      </p:sp>
      <p:sp>
        <p:nvSpPr>
          <p:cNvPr id="4" name="Slide Number Placeholder 3"/>
          <p:cNvSpPr>
            <a:spLocks noGrp="1"/>
          </p:cNvSpPr>
          <p:nvPr>
            <p:ph type="sldNum" sz="quarter" idx="10"/>
          </p:nvPr>
        </p:nvSpPr>
        <p:spPr/>
        <p:txBody>
          <a:bodyPr/>
          <a:lstStyle/>
          <a:p>
            <a:fld id="{20E6A9AB-1A71-F349-87E2-837612535223}" type="slidenum">
              <a:rPr lang="en-US" smtClean="0"/>
              <a:t>8</a:t>
            </a:fld>
            <a:endParaRPr lang="en-US"/>
          </a:p>
        </p:txBody>
      </p:sp>
    </p:spTree>
    <p:extLst>
      <p:ext uri="{BB962C8B-B14F-4D97-AF65-F5344CB8AC3E}">
        <p14:creationId xmlns:p14="http://schemas.microsoft.com/office/powerpoint/2010/main" val="241166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Explain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why this is a problematic statement</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refusal to acknowledge race also means you are refusing to acknowledge racism and the structural oppression it brings. Racism is not just</a:t>
            </a:r>
            <a:r>
              <a:rPr lang="en-GB" sz="1200" kern="1200" baseline="0" dirty="0">
                <a:solidFill>
                  <a:schemeClr val="tx1"/>
                </a:solidFill>
                <a:effectLst/>
                <a:latin typeface="+mn-lt"/>
                <a:ea typeface="+mn-ea"/>
                <a:cs typeface="+mn-cs"/>
              </a:rPr>
              <a:t> about people saying hateful things.</a:t>
            </a:r>
            <a:endParaRPr lang="en-GB"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Present day racism is not as ‘in your face’ in a lot of sense, people are less likely to out-right say they support the KKK or refuse to speak to people of a certain race HOWEVER racism manifests itself in more subtle ways.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is not to say the more overt stuff doesn’t happen!</a:t>
            </a:r>
            <a:endParaRPr lang="en-US" dirty="0"/>
          </a:p>
          <a:p>
            <a:r>
              <a:rPr lang="en-US" dirty="0"/>
              <a:t>In reality,</a:t>
            </a:r>
            <a:r>
              <a:rPr lang="en-US" baseline="0" dirty="0"/>
              <a:t> </a:t>
            </a:r>
            <a:r>
              <a:rPr lang="en-US" dirty="0"/>
              <a:t>Race</a:t>
            </a:r>
            <a:r>
              <a:rPr lang="en-US" baseline="0" dirty="0"/>
              <a:t> is all around us – built into the values of our institution (the traditions and visibility), our curriculum (who you study and their perspectives), which both influence our behavior and stereotypes. So actually race is everywhere, and it has become a part of the way we </a:t>
            </a:r>
            <a:r>
              <a:rPr lang="en-US" baseline="0" dirty="0" err="1"/>
              <a:t>categorise</a:t>
            </a:r>
            <a:r>
              <a:rPr lang="en-US" baseline="0" dirty="0"/>
              <a:t> and process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latin typeface="Arial" panose="020B0604020202020204" pitchFamily="34" charset="0"/>
                <a:cs typeface="Arial" panose="020B0604020202020204" pitchFamily="34" charset="0"/>
              </a:rPr>
              <a:t>Highlight that this includes Islamophobia and anti-Semitism. </a:t>
            </a:r>
            <a:endParaRPr lang="en-GB" sz="1200" dirty="0">
              <a:solidFill>
                <a:schemeClr val="bg1"/>
              </a:solidFill>
              <a:latin typeface="Arial" panose="020B0604020202020204" pitchFamily="34" charset="0"/>
              <a:cs typeface="Arial" panose="020B0604020202020204" pitchFamily="34" charset="0"/>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20E6A9AB-1A71-F349-87E2-837612535223}" type="slidenum">
              <a:rPr lang="en-US" smtClean="0"/>
              <a:t>9</a:t>
            </a:fld>
            <a:endParaRPr lang="en-US"/>
          </a:p>
        </p:txBody>
      </p:sp>
    </p:spTree>
    <p:extLst>
      <p:ext uri="{BB962C8B-B14F-4D97-AF65-F5344CB8AC3E}">
        <p14:creationId xmlns:p14="http://schemas.microsoft.com/office/powerpoint/2010/main" val="2102059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53C0CEA-72A7-214E-A7BB-18B72B48A9E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425491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53C0CEA-72A7-214E-A7BB-18B72B48A9E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419090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53C0CEA-72A7-214E-A7BB-18B72B48A9E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220762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53C0CEA-72A7-214E-A7BB-18B72B48A9E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265713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3C0CEA-72A7-214E-A7BB-18B72B48A9EA}"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1162249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53C0CEA-72A7-214E-A7BB-18B72B48A9EA}"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174536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53C0CEA-72A7-214E-A7BB-18B72B48A9EA}" type="datetimeFigureOut">
              <a:rPr lang="en-US" smtClean="0"/>
              <a:t>10/4/2019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144430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53C0CEA-72A7-214E-A7BB-18B72B48A9EA}" type="datetimeFigureOut">
              <a:rPr lang="en-US" smtClean="0"/>
              <a:t>10/4/2019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3841856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C0CEA-72A7-214E-A7BB-18B72B48A9EA}" type="datetimeFigureOut">
              <a:rPr lang="en-US" smtClean="0"/>
              <a:t>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248458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53C0CEA-72A7-214E-A7BB-18B72B48A9EA}"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138942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53C0CEA-72A7-214E-A7BB-18B72B48A9EA}"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1B042-2ED7-164B-AD59-EA167F62F469}" type="slidenum">
              <a:rPr lang="en-US" smtClean="0"/>
              <a:t>‹#›</a:t>
            </a:fld>
            <a:endParaRPr lang="en-US"/>
          </a:p>
        </p:txBody>
      </p:sp>
    </p:spTree>
    <p:extLst>
      <p:ext uri="{BB962C8B-B14F-4D97-AF65-F5344CB8AC3E}">
        <p14:creationId xmlns:p14="http://schemas.microsoft.com/office/powerpoint/2010/main" val="318706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C0CEA-72A7-214E-A7BB-18B72B48A9EA}" type="datetimeFigureOut">
              <a:rPr lang="en-US" smtClean="0"/>
              <a:t>10/4/2019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1B042-2ED7-164B-AD59-EA167F62F469}" type="slidenum">
              <a:rPr lang="en-US" smtClean="0"/>
              <a:t>‹#›</a:t>
            </a:fld>
            <a:endParaRPr lang="en-US"/>
          </a:p>
        </p:txBody>
      </p:sp>
    </p:spTree>
    <p:extLst>
      <p:ext uri="{BB962C8B-B14F-4D97-AF65-F5344CB8AC3E}">
        <p14:creationId xmlns:p14="http://schemas.microsoft.com/office/powerpoint/2010/main" val="254181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1JVN2qWSJF4" TargetMode="External"/><Relationship Id="rId5" Type="http://schemas.openxmlformats.org/officeDocument/2006/relationships/image" Target="../media/image20.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xfordsu.typeform.com/to/XJeP0j"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hyperlink" Target="mailto:vpwomen@oxfordsu.ox.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496800" cy="3400480"/>
          </a:xfrm>
          <a:prstGeom prst="rect">
            <a:avLst/>
          </a:prstGeom>
          <a:solidFill>
            <a:srgbClr val="40B5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6862" y="1277929"/>
            <a:ext cx="6103356" cy="2122552"/>
          </a:xfrm>
        </p:spPr>
        <p:txBody>
          <a:bodyPr>
            <a:noAutofit/>
          </a:bodyPr>
          <a:lstStyle/>
          <a:p>
            <a:pPr algn="l"/>
            <a:r>
              <a:rPr lang="en-US" b="1">
                <a:solidFill>
                  <a:schemeClr val="bg1"/>
                </a:solidFill>
                <a:latin typeface="Arial" charset="0"/>
                <a:ea typeface="Arial" charset="0"/>
                <a:cs typeface="Arial" charset="0"/>
              </a:rPr>
              <a:t>Diversity Training</a:t>
            </a:r>
          </a:p>
        </p:txBody>
      </p:sp>
      <p:pic>
        <p:nvPicPr>
          <p:cNvPr id="8" name="Picture 7" descr="Oxford_SU-logo-OptionA-RGB-02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854" y="5292200"/>
            <a:ext cx="1872208" cy="1325222"/>
          </a:xfrm>
          <a:prstGeom prst="rect">
            <a:avLst/>
          </a:prstGeom>
        </p:spPr>
      </p:pic>
      <p:pic>
        <p:nvPicPr>
          <p:cNvPr id="4" name="Picture 3">
            <a:extLst>
              <a:ext uri="{FF2B5EF4-FFF2-40B4-BE49-F238E27FC236}">
                <a16:creationId xmlns:a16="http://schemas.microsoft.com/office/drawing/2014/main" id="{0AD68DE9-4BB9-C646-8827-194D9A8703DF}"/>
              </a:ext>
            </a:extLst>
          </p:cNvPr>
          <p:cNvPicPr>
            <a:picLocks noChangeAspect="1"/>
          </p:cNvPicPr>
          <p:nvPr/>
        </p:nvPicPr>
        <p:blipFill>
          <a:blip r:embed="rId4"/>
          <a:stretch>
            <a:fillRect/>
          </a:stretch>
        </p:blipFill>
        <p:spPr>
          <a:xfrm>
            <a:off x="3218986" y="3400479"/>
            <a:ext cx="9277814" cy="3457520"/>
          </a:xfrm>
          <a:prstGeom prst="rect">
            <a:avLst/>
          </a:prstGeom>
        </p:spPr>
      </p:pic>
      <p:pic>
        <p:nvPicPr>
          <p:cNvPr id="10" name="Picture 9">
            <a:extLst>
              <a:ext uri="{FF2B5EF4-FFF2-40B4-BE49-F238E27FC236}">
                <a16:creationId xmlns:a16="http://schemas.microsoft.com/office/drawing/2014/main" id="{738229E4-234A-514C-883A-CEF14579E633}"/>
              </a:ext>
            </a:extLst>
          </p:cNvPr>
          <p:cNvPicPr>
            <a:picLocks noChangeAspect="1"/>
          </p:cNvPicPr>
          <p:nvPr/>
        </p:nvPicPr>
        <p:blipFill>
          <a:blip r:embed="rId5">
            <a:biLevel thresh="50000"/>
          </a:blip>
          <a:stretch>
            <a:fillRect/>
          </a:stretch>
        </p:blipFill>
        <p:spPr>
          <a:xfrm>
            <a:off x="386862" y="521503"/>
            <a:ext cx="3153508" cy="1127293"/>
          </a:xfrm>
          <a:prstGeom prst="rect">
            <a:avLst/>
          </a:prstGeom>
        </p:spPr>
      </p:pic>
    </p:spTree>
    <p:extLst>
      <p:ext uri="{BB962C8B-B14F-4D97-AF65-F5344CB8AC3E}">
        <p14:creationId xmlns:p14="http://schemas.microsoft.com/office/powerpoint/2010/main" val="12994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26CD633-E8CA-D746-97EC-F94915605E47}"/>
              </a:ext>
            </a:extLst>
          </p:cNvPr>
          <p:cNvSpPr>
            <a:spLocks noGrp="1"/>
          </p:cNvSpPr>
          <p:nvPr>
            <p:ph idx="1"/>
          </p:nvPr>
        </p:nvSpPr>
        <p:spPr>
          <a:xfrm>
            <a:off x="876238" y="1877342"/>
            <a:ext cx="10385320" cy="4835946"/>
          </a:xfrm>
        </p:spPr>
        <p:txBody>
          <a:bodyPr>
            <a:noAutofit/>
          </a:bodyPr>
          <a:lstStyle/>
          <a:p>
            <a:pPr marL="0" indent="0" algn="ctr" defTabSz="914400">
              <a:spcBef>
                <a:spcPts val="0"/>
              </a:spcBef>
              <a:buNone/>
              <a:defRPr/>
            </a:pPr>
            <a:r>
              <a:rPr lang="en-US" sz="2800" b="1" dirty="0">
                <a:latin typeface="Arial" panose="020B0604020202020204" pitchFamily="34" charset="0"/>
                <a:cs typeface="Arial" panose="020B0604020202020204" pitchFamily="34" charset="0"/>
              </a:rPr>
              <a:t>A prejudice that people hold against a certain group that impacts their </a:t>
            </a:r>
            <a:r>
              <a:rPr lang="en-GB" sz="2800" b="1" dirty="0">
                <a:latin typeface="Arial" panose="020B0604020202020204" pitchFamily="34" charset="0"/>
                <a:cs typeface="Arial" panose="020B0604020202020204" pitchFamily="34" charset="0"/>
              </a:rPr>
              <a:t>behaviour</a:t>
            </a:r>
            <a:r>
              <a:rPr lang="en-US" sz="2800" b="1" dirty="0">
                <a:latin typeface="Arial" panose="020B0604020202020204" pitchFamily="34" charset="0"/>
                <a:cs typeface="Arial" panose="020B0604020202020204" pitchFamily="34" charset="0"/>
              </a:rPr>
              <a:t> and attitude towards that group. This behavior can lead to discrimination. </a:t>
            </a:r>
          </a:p>
          <a:p>
            <a:pPr marL="0" indent="0" algn="ctr" defTabSz="914400">
              <a:spcBef>
                <a:spcPts val="0"/>
              </a:spcBef>
              <a:buNone/>
              <a:defRPr/>
            </a:pPr>
            <a:endParaRPr lang="en-US" sz="2800" b="1" dirty="0">
              <a:latin typeface="Arial" panose="020B0604020202020204" pitchFamily="34" charset="0"/>
              <a:ea typeface="Arial" charset="0"/>
              <a:cs typeface="Arial" panose="020B0604020202020204" pitchFamily="34" charset="0"/>
            </a:endParaRPr>
          </a:p>
          <a:p>
            <a:pPr marL="0" indent="0" algn="ctr" defTabSz="914400">
              <a:spcBef>
                <a:spcPts val="0"/>
              </a:spcBef>
              <a:buNone/>
              <a:defRPr/>
            </a:pPr>
            <a:endParaRPr lang="en-US" sz="2800" b="1" dirty="0">
              <a:latin typeface="Arial" panose="020B0604020202020204" pitchFamily="34" charset="0"/>
              <a:ea typeface="Arial" charset="0"/>
              <a:cs typeface="Arial" panose="020B0604020202020204" pitchFamily="34" charset="0"/>
            </a:endParaRPr>
          </a:p>
          <a:p>
            <a:pPr marL="0" indent="0" algn="ctr" defTabSz="914400">
              <a:spcBef>
                <a:spcPts val="0"/>
              </a:spcBef>
              <a:buNone/>
              <a:defRPr/>
            </a:pPr>
            <a:r>
              <a:rPr lang="en-US" sz="2800" dirty="0">
                <a:latin typeface="Arial" panose="020B0604020202020204" pitchFamily="34" charset="0"/>
                <a:ea typeface="Arial" charset="0"/>
                <a:cs typeface="Arial" panose="020B0604020202020204" pitchFamily="34" charset="0"/>
              </a:rPr>
              <a:t>Can you think of any examples?</a:t>
            </a: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40B5A3"/>
                </a:solidFill>
                <a:latin typeface="Arial"/>
                <a:cs typeface="Arial"/>
              </a:rPr>
              <a:t>Unconscious Bias</a:t>
            </a:r>
          </a:p>
        </p:txBody>
      </p:sp>
    </p:spTree>
    <p:extLst>
      <p:ext uri="{BB962C8B-B14F-4D97-AF65-F5344CB8AC3E}">
        <p14:creationId xmlns:p14="http://schemas.microsoft.com/office/powerpoint/2010/main" val="19265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8229E4-234A-514C-883A-CEF14579E633}"/>
              </a:ext>
            </a:extLst>
          </p:cNvPr>
          <p:cNvPicPr>
            <a:picLocks noChangeAspect="1"/>
          </p:cNvPicPr>
          <p:nvPr/>
        </p:nvPicPr>
        <p:blipFill>
          <a:blip r:embed="rId4"/>
          <a:stretch>
            <a:fillRect/>
          </a:stretch>
        </p:blipFill>
        <p:spPr>
          <a:xfrm>
            <a:off x="9624646" y="459098"/>
            <a:ext cx="2196146" cy="785062"/>
          </a:xfrm>
          <a:prstGeom prst="rect">
            <a:avLst/>
          </a:prstGeom>
        </p:spPr>
      </p:pic>
      <p:pic>
        <p:nvPicPr>
          <p:cNvPr id="3" name="1JVN2qWSJF4"/>
          <p:cNvPicPr>
            <a:picLocks noRot="1" noChangeAspect="1"/>
          </p:cNvPicPr>
          <p:nvPr>
            <a:videoFile r:link="rId1"/>
          </p:nvPr>
        </p:nvPicPr>
        <p:blipFill>
          <a:blip r:embed="rId5"/>
          <a:stretch>
            <a:fillRect/>
          </a:stretch>
        </p:blipFill>
        <p:spPr>
          <a:xfrm>
            <a:off x="1409700" y="1244160"/>
            <a:ext cx="9465419" cy="5324299"/>
          </a:xfrm>
          <a:prstGeom prst="rect">
            <a:avLst/>
          </a:prstGeom>
        </p:spPr>
      </p:pic>
    </p:spTree>
    <p:extLst>
      <p:ext uri="{BB962C8B-B14F-4D97-AF65-F5344CB8AC3E}">
        <p14:creationId xmlns:p14="http://schemas.microsoft.com/office/powerpoint/2010/main" val="35256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26CD633-E8CA-D746-97EC-F94915605E47}"/>
              </a:ext>
            </a:extLst>
          </p:cNvPr>
          <p:cNvSpPr>
            <a:spLocks noGrp="1"/>
          </p:cNvSpPr>
          <p:nvPr>
            <p:ph idx="1"/>
          </p:nvPr>
        </p:nvSpPr>
        <p:spPr>
          <a:xfrm>
            <a:off x="876238" y="1877342"/>
            <a:ext cx="10385320" cy="4266751"/>
          </a:xfrm>
        </p:spPr>
        <p:txBody>
          <a:bodyPr vert="horz" lIns="91440" tIns="45720" rIns="91440" bIns="45720" rtlCol="0" anchor="t">
            <a:noAutofit/>
          </a:bodyPr>
          <a:lstStyle/>
          <a:p>
            <a:pPr marL="0" indent="0" algn="ctr" defTabSz="914400">
              <a:spcBef>
                <a:spcPts val="0"/>
              </a:spcBef>
              <a:buNone/>
              <a:defRPr/>
            </a:pPr>
            <a:r>
              <a:rPr lang="en-GB" sz="2800" dirty="0">
                <a:latin typeface="Arial" panose="020B0604020202020204" pitchFamily="34" charset="0"/>
                <a:cs typeface="Arial" panose="020B0604020202020204" pitchFamily="34" charset="0"/>
              </a:rPr>
              <a:t>Being stopped at the porters' lodge</a:t>
            </a:r>
          </a:p>
          <a:p>
            <a:pPr marL="0" indent="0" algn="ctr" defTabSz="914400">
              <a:spcBef>
                <a:spcPts val="0"/>
              </a:spcBef>
              <a:buNone/>
              <a:defRPr/>
            </a:pPr>
            <a:endParaRPr lang="en-GB" sz="2800" dirty="0">
              <a:latin typeface="Arial" panose="020B0604020202020204" pitchFamily="34" charset="0"/>
              <a:cs typeface="Arial" panose="020B0604020202020204" pitchFamily="34" charset="0"/>
            </a:endParaRPr>
          </a:p>
          <a:p>
            <a:pPr marL="0" indent="0" algn="ctr" defTabSz="914400">
              <a:spcBef>
                <a:spcPts val="0"/>
              </a:spcBef>
              <a:buNone/>
              <a:defRPr/>
            </a:pPr>
            <a:r>
              <a:rPr lang="en-US" sz="2800" dirty="0">
                <a:latin typeface="Arial" panose="020B0604020202020204" pitchFamily="34" charset="0"/>
                <a:cs typeface="Arial" panose="020B0604020202020204" pitchFamily="34" charset="0"/>
              </a:rPr>
              <a:t>Selecting or avoiding students with certain names </a:t>
            </a:r>
          </a:p>
          <a:p>
            <a:pPr marL="0" indent="0" algn="ctr" defTabSz="914400">
              <a:spcBef>
                <a:spcPts val="0"/>
              </a:spcBef>
              <a:buNone/>
              <a:defRPr/>
            </a:pPr>
            <a:endParaRPr lang="en-US" sz="2800" dirty="0">
              <a:latin typeface="Arial" panose="020B0604020202020204" pitchFamily="34" charset="0"/>
              <a:cs typeface="Arial" panose="020B0604020202020204" pitchFamily="34" charset="0"/>
            </a:endParaRPr>
          </a:p>
          <a:p>
            <a:pPr marL="0" indent="0" algn="ctr" defTabSz="914400">
              <a:spcBef>
                <a:spcPts val="0"/>
              </a:spcBef>
              <a:buNone/>
              <a:defRPr/>
            </a:pPr>
            <a:r>
              <a:rPr lang="en-GB" sz="2800" dirty="0">
                <a:latin typeface="Arial" panose="020B0604020202020204" pitchFamily="34" charset="0"/>
                <a:cs typeface="Arial" panose="020B0604020202020204" pitchFamily="34" charset="0"/>
              </a:rPr>
              <a:t>Choosing not to sit next to anyone that looks ‘aggressive’ or ‘suspicious’</a:t>
            </a:r>
          </a:p>
          <a:p>
            <a:pPr marL="0" indent="0" algn="ctr" defTabSz="914400">
              <a:spcBef>
                <a:spcPts val="0"/>
              </a:spcBef>
              <a:buNone/>
              <a:defRPr/>
            </a:pPr>
            <a:endParaRPr lang="en-GB" sz="2800" dirty="0">
              <a:latin typeface="Arial" panose="020B0604020202020204" pitchFamily="34" charset="0"/>
              <a:cs typeface="Arial" panose="020B0604020202020204" pitchFamily="34" charset="0"/>
            </a:endParaRPr>
          </a:p>
          <a:p>
            <a:pPr marL="0" indent="0" algn="ctr" defTabSz="914400">
              <a:spcBef>
                <a:spcPts val="0"/>
              </a:spcBef>
              <a:buNone/>
              <a:defRPr/>
            </a:pPr>
            <a:r>
              <a:rPr lang="en-GB" sz="2800" b="1" dirty="0">
                <a:solidFill>
                  <a:srgbClr val="40B5A3"/>
                </a:solidFill>
                <a:latin typeface="Arial" panose="020B0604020202020204" pitchFamily="34" charset="0"/>
                <a:cs typeface="Arial" panose="020B0604020202020204" pitchFamily="34" charset="0"/>
              </a:rPr>
              <a:t>How does this lead to feelings of exclusion?</a:t>
            </a:r>
          </a:p>
          <a:p>
            <a:pPr marL="0" indent="0" algn="ctr" defTabSz="914400">
              <a:spcBef>
                <a:spcPts val="0"/>
              </a:spcBef>
              <a:buNone/>
              <a:defRPr/>
            </a:pPr>
            <a:endParaRPr lang="en-US" sz="2800" dirty="0"/>
          </a:p>
          <a:p>
            <a:pPr marL="0" indent="0" algn="ctr" defTabSz="914400">
              <a:spcBef>
                <a:spcPts val="0"/>
              </a:spcBef>
              <a:buNone/>
              <a:defRPr/>
            </a:pPr>
            <a:endParaRPr lang="en-US" sz="2800" dirty="0">
              <a:latin typeface="Arial" charset="0"/>
              <a:ea typeface="Arial" charset="0"/>
              <a:cs typeface="Arial" charset="0"/>
            </a:endParaRPr>
          </a:p>
          <a:p>
            <a:pPr marL="0" indent="0" algn="ctr" defTabSz="914400">
              <a:spcBef>
                <a:spcPts val="0"/>
              </a:spcBef>
              <a:buNone/>
              <a:defRPr/>
            </a:pPr>
            <a:endParaRPr lang="en-US" sz="2800" dirty="0">
              <a:latin typeface="Arial" charset="0"/>
              <a:ea typeface="Arial" charset="0"/>
              <a:cs typeface="Arial" charset="0"/>
            </a:endParaRPr>
          </a:p>
          <a:p>
            <a:pPr marL="0" indent="0" algn="ctr" defTabSz="914400">
              <a:spcBef>
                <a:spcPts val="0"/>
              </a:spcBef>
              <a:buNone/>
              <a:defRPr/>
            </a:pPr>
            <a:endParaRPr lang="en-US" sz="2800" dirty="0">
              <a:latin typeface="Arial" charset="0"/>
              <a:ea typeface="Arial" charset="0"/>
              <a:cs typeface="Arial" charset="0"/>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Racial Diversity</a:t>
            </a:r>
          </a:p>
          <a:p>
            <a:pPr algn="l"/>
            <a:r>
              <a:rPr lang="en-US" sz="2400" b="1" dirty="0">
                <a:solidFill>
                  <a:srgbClr val="40B5A3"/>
                </a:solidFill>
                <a:latin typeface="Arial"/>
                <a:ea typeface="Arial" charset="0"/>
                <a:cs typeface="Arial"/>
              </a:rPr>
              <a:t>Unconscious Bias</a:t>
            </a:r>
            <a:endParaRPr lang="en-US" sz="2400" dirty="0">
              <a:solidFill>
                <a:srgbClr val="40B5A3"/>
              </a:solidFill>
              <a:latin typeface="Calibri"/>
              <a:ea typeface="Arial" charset="0"/>
              <a:cs typeface="Calibri"/>
            </a:endParaRPr>
          </a:p>
        </p:txBody>
      </p:sp>
    </p:spTree>
    <p:extLst>
      <p:ext uri="{BB962C8B-B14F-4D97-AF65-F5344CB8AC3E}">
        <p14:creationId xmlns:p14="http://schemas.microsoft.com/office/powerpoint/2010/main" val="23291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11"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Racial Diversity</a:t>
            </a:r>
          </a:p>
          <a:p>
            <a:pPr algn="l"/>
            <a:r>
              <a:rPr lang="en-US" sz="2400" b="1" dirty="0">
                <a:solidFill>
                  <a:srgbClr val="40B5A3"/>
                </a:solidFill>
                <a:latin typeface="Arial"/>
                <a:cs typeface="Arial"/>
              </a:rPr>
              <a:t>Being Inclusive</a:t>
            </a:r>
          </a:p>
        </p:txBody>
      </p:sp>
      <p:pic>
        <p:nvPicPr>
          <p:cNvPr id="12" name="Graphic 2">
            <a:extLst>
              <a:ext uri="{FF2B5EF4-FFF2-40B4-BE49-F238E27FC236}">
                <a16:creationId xmlns:a16="http://schemas.microsoft.com/office/drawing/2014/main" id="{ED58C07F-EB38-4CB1-87EB-CC0360D817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8402" y="2078895"/>
            <a:ext cx="1864988" cy="184041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717" y="2078895"/>
            <a:ext cx="2094790" cy="20947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6785" y="2078895"/>
            <a:ext cx="2455102" cy="245510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4905" y="2040450"/>
            <a:ext cx="1878861" cy="1878861"/>
          </a:xfrm>
          <a:prstGeom prst="rect">
            <a:avLst/>
          </a:prstGeom>
        </p:spPr>
      </p:pic>
      <p:sp>
        <p:nvSpPr>
          <p:cNvPr id="10" name="Content Placeholder 2">
            <a:extLst>
              <a:ext uri="{FF2B5EF4-FFF2-40B4-BE49-F238E27FC236}">
                <a16:creationId xmlns:a16="http://schemas.microsoft.com/office/drawing/2014/main" id="{326CD633-E8CA-D746-97EC-F94915605E47}"/>
              </a:ext>
            </a:extLst>
          </p:cNvPr>
          <p:cNvSpPr txBox="1">
            <a:spLocks/>
          </p:cNvSpPr>
          <p:nvPr/>
        </p:nvSpPr>
        <p:spPr>
          <a:xfrm>
            <a:off x="1215189" y="4446766"/>
            <a:ext cx="2120864" cy="11045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Challenge your own thoughts and educate yourself</a:t>
            </a:r>
            <a:endParaRPr lang="en-US" sz="1600" dirty="0">
              <a:solidFill>
                <a:srgbClr val="40B5A3"/>
              </a:solidFill>
              <a:latin typeface="Arial"/>
              <a:ea typeface="Arial" charset="0"/>
              <a:cs typeface="Arial"/>
            </a:endParaRPr>
          </a:p>
        </p:txBody>
      </p:sp>
      <p:sp>
        <p:nvSpPr>
          <p:cNvPr id="13" name="Content Placeholder 2">
            <a:extLst>
              <a:ext uri="{FF2B5EF4-FFF2-40B4-BE49-F238E27FC236}">
                <a16:creationId xmlns:a16="http://schemas.microsoft.com/office/drawing/2014/main" id="{326CD633-E8CA-D746-97EC-F94915605E47}"/>
              </a:ext>
            </a:extLst>
          </p:cNvPr>
          <p:cNvSpPr txBox="1">
            <a:spLocks/>
          </p:cNvSpPr>
          <p:nvPr/>
        </p:nvSpPr>
        <p:spPr>
          <a:xfrm>
            <a:off x="3445884" y="4446766"/>
            <a:ext cx="2510023" cy="11045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Ask</a:t>
            </a:r>
          </a:p>
          <a:p>
            <a:pPr marL="0" lvl="1" indent="0" algn="ctr">
              <a:buNone/>
            </a:pPr>
            <a:r>
              <a:rPr lang="en-US" sz="2000" b="1" dirty="0">
                <a:solidFill>
                  <a:srgbClr val="40B5A3"/>
                </a:solidFill>
                <a:latin typeface="Arial"/>
                <a:ea typeface="Arial" charset="0"/>
                <a:cs typeface="Arial"/>
              </a:rPr>
              <a:t>Questions – but don’t just refer to your friend of colour all the time!</a:t>
            </a:r>
            <a:endParaRPr lang="en-US" sz="1600" dirty="0">
              <a:solidFill>
                <a:srgbClr val="40B5A3"/>
              </a:solidFill>
              <a:latin typeface="Arial"/>
              <a:ea typeface="Arial" charset="0"/>
              <a:cs typeface="Arial"/>
            </a:endParaRPr>
          </a:p>
        </p:txBody>
      </p:sp>
      <p:sp>
        <p:nvSpPr>
          <p:cNvPr id="20" name="Content Placeholder 2">
            <a:extLst>
              <a:ext uri="{FF2B5EF4-FFF2-40B4-BE49-F238E27FC236}">
                <a16:creationId xmlns:a16="http://schemas.microsoft.com/office/drawing/2014/main" id="{326CD633-E8CA-D746-97EC-F94915605E47}"/>
              </a:ext>
            </a:extLst>
          </p:cNvPr>
          <p:cNvSpPr txBox="1">
            <a:spLocks/>
          </p:cNvSpPr>
          <p:nvPr/>
        </p:nvSpPr>
        <p:spPr>
          <a:xfrm>
            <a:off x="9106513" y="4446766"/>
            <a:ext cx="2375644" cy="225883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Promote racial diversity in your activities, but no cultural appropriation</a:t>
            </a:r>
          </a:p>
          <a:p>
            <a:pPr marL="0" lvl="1" indent="0" algn="ctr">
              <a:buNone/>
            </a:pPr>
            <a:endParaRPr lang="en-US" sz="2000" b="1" dirty="0">
              <a:solidFill>
                <a:srgbClr val="40B5A3"/>
              </a:solidFill>
              <a:latin typeface="Arial"/>
              <a:ea typeface="Arial" charset="0"/>
              <a:cs typeface="Arial"/>
            </a:endParaRPr>
          </a:p>
        </p:txBody>
      </p:sp>
      <p:sp>
        <p:nvSpPr>
          <p:cNvPr id="18" name="Content Placeholder 2">
            <a:extLst>
              <a:ext uri="{FF2B5EF4-FFF2-40B4-BE49-F238E27FC236}">
                <a16:creationId xmlns:a16="http://schemas.microsoft.com/office/drawing/2014/main" id="{326CD633-E8CA-D746-97EC-F94915605E47}"/>
              </a:ext>
            </a:extLst>
          </p:cNvPr>
          <p:cNvSpPr txBox="1">
            <a:spLocks/>
          </p:cNvSpPr>
          <p:nvPr/>
        </p:nvSpPr>
        <p:spPr>
          <a:xfrm>
            <a:off x="6270066" y="4446766"/>
            <a:ext cx="2296983" cy="11045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Don’t overcompensate</a:t>
            </a:r>
            <a:endParaRPr lang="en-US" sz="1600" dirty="0">
              <a:solidFill>
                <a:srgbClr val="40B5A3"/>
              </a:solidFill>
              <a:latin typeface="Arial"/>
              <a:ea typeface="Arial" charset="0"/>
              <a:cs typeface="Arial"/>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8630" y="2177834"/>
            <a:ext cx="1741477" cy="1741477"/>
          </a:xfrm>
          <a:prstGeom prst="rect">
            <a:avLst/>
          </a:prstGeom>
        </p:spPr>
      </p:pic>
    </p:spTree>
    <p:extLst>
      <p:ext uri="{BB962C8B-B14F-4D97-AF65-F5344CB8AC3E}">
        <p14:creationId xmlns:p14="http://schemas.microsoft.com/office/powerpoint/2010/main" val="10646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sp>
        <p:nvSpPr>
          <p:cNvPr id="19" name="Title 1"/>
          <p:cNvSpPr txBox="1">
            <a:spLocks/>
          </p:cNvSpPr>
          <p:nvPr/>
        </p:nvSpPr>
        <p:spPr>
          <a:xfrm>
            <a:off x="3849725" y="2460820"/>
            <a:ext cx="4514913" cy="344668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solidFill>
                <a:latin typeface="Arial" charset="0"/>
                <a:ea typeface="Arial" charset="0"/>
                <a:cs typeface="Arial" charset="0"/>
              </a:rPr>
              <a:t>Disability and Diversity</a:t>
            </a:r>
            <a:endParaRPr lang="en-US" sz="5400" dirty="0">
              <a:solidFill>
                <a:schemeClr val="tx1">
                  <a:lumMod val="75000"/>
                  <a:lumOff val="25000"/>
                </a:schemeClr>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biLevel thresh="50000"/>
          </a:blip>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341743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26CD633-E8CA-D746-97EC-F94915605E47}"/>
              </a:ext>
            </a:extLst>
          </p:cNvPr>
          <p:cNvSpPr>
            <a:spLocks noGrp="1"/>
          </p:cNvSpPr>
          <p:nvPr>
            <p:ph idx="1"/>
          </p:nvPr>
        </p:nvSpPr>
        <p:spPr>
          <a:xfrm>
            <a:off x="876238" y="1674738"/>
            <a:ext cx="9702442" cy="4345062"/>
          </a:xfrm>
        </p:spPr>
        <p:txBody>
          <a:bodyPr>
            <a:noAutofit/>
          </a:bodyPr>
          <a:lstStyle/>
          <a:p>
            <a:pPr marL="0" indent="0" fontAlgn="base">
              <a:buNone/>
            </a:pPr>
            <a:r>
              <a:rPr lang="en-GB" sz="2400" dirty="0">
                <a:latin typeface="Arial"/>
                <a:cs typeface="Arial"/>
              </a:rPr>
              <a:t>Under the Equality Act 2010, having a disability is defined as:</a:t>
            </a:r>
          </a:p>
          <a:p>
            <a:pPr marL="0" indent="0" fontAlgn="base">
              <a:buNone/>
            </a:pPr>
            <a:endParaRPr lang="en-GB" sz="2400" dirty="0">
              <a:latin typeface="Arial"/>
              <a:cs typeface="Arial"/>
            </a:endParaRPr>
          </a:p>
          <a:p>
            <a:pPr lvl="0" fontAlgn="base">
              <a:buClr>
                <a:srgbClr val="40B5A3"/>
              </a:buClr>
            </a:pPr>
            <a:r>
              <a:rPr lang="en-GB" sz="2400" dirty="0">
                <a:latin typeface="Arial"/>
                <a:cs typeface="Arial"/>
              </a:rPr>
              <a:t>Having a physical or mental impairment (including mental health condition and specific learning difficulties).</a:t>
            </a:r>
          </a:p>
          <a:p>
            <a:pPr lvl="0" fontAlgn="base">
              <a:buClr>
                <a:srgbClr val="40B5A3"/>
              </a:buClr>
            </a:pPr>
            <a:r>
              <a:rPr lang="en-GB" sz="2400" dirty="0">
                <a:latin typeface="Arial"/>
                <a:cs typeface="Arial"/>
              </a:rPr>
              <a:t>The impairment has a substantial and long-term adverse effect on their ability to carry out normal day-to-day activities.</a:t>
            </a:r>
          </a:p>
          <a:p>
            <a:pPr lvl="0" fontAlgn="base"/>
            <a:endParaRPr lang="en-GB" sz="2400" dirty="0">
              <a:latin typeface="Arial"/>
              <a:cs typeface="Arial"/>
            </a:endParaRPr>
          </a:p>
          <a:p>
            <a:pPr marL="0" indent="0" fontAlgn="base">
              <a:buNone/>
            </a:pPr>
            <a:r>
              <a:rPr lang="en-GB" sz="2400" dirty="0">
                <a:latin typeface="Arial"/>
                <a:cs typeface="Arial"/>
              </a:rPr>
              <a:t>If someone doesn’t have a diagnosis, does this mean they don’t have a disability? </a:t>
            </a:r>
          </a:p>
          <a:p>
            <a:pPr marL="0" indent="0" fontAlgn="base">
              <a:buNone/>
            </a:pPr>
            <a:endParaRPr lang="en-GB" sz="2400" dirty="0">
              <a:latin typeface="Arial"/>
              <a:cs typeface="Arial"/>
            </a:endParaRPr>
          </a:p>
          <a:p>
            <a:pPr marL="0" indent="0" fontAlgn="base">
              <a:buNone/>
            </a:pPr>
            <a:r>
              <a:rPr lang="en-GB" sz="2400" dirty="0">
                <a:latin typeface="Arial"/>
                <a:cs typeface="Arial"/>
              </a:rPr>
              <a:t>Not all disabilities are visible</a:t>
            </a:r>
          </a:p>
          <a:p>
            <a:endParaRPr lang="en-US" sz="2400" dirty="0"/>
          </a:p>
        </p:txBody>
      </p:sp>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Disability and Diversity</a:t>
            </a:r>
          </a:p>
          <a:p>
            <a:pPr algn="l"/>
            <a:r>
              <a:rPr lang="en-US" sz="2400" b="1" dirty="0">
                <a:solidFill>
                  <a:srgbClr val="40B5A3"/>
                </a:solidFill>
                <a:latin typeface="Arial"/>
                <a:ea typeface="Arial" charset="0"/>
                <a:cs typeface="Arial"/>
              </a:rPr>
              <a:t>What is a disability?</a:t>
            </a:r>
            <a:endParaRPr lang="en-US" sz="2400" dirty="0">
              <a:solidFill>
                <a:srgbClr val="40B5A3"/>
              </a:solidFill>
              <a:latin typeface="Calibri"/>
              <a:ea typeface="Arial" charset="0"/>
              <a:cs typeface="Calibri"/>
            </a:endParaRPr>
          </a:p>
        </p:txBody>
      </p:sp>
      <p:pic>
        <p:nvPicPr>
          <p:cNvPr id="7" name="Picture 6">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25194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7"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Disability and Diversity</a:t>
            </a:r>
          </a:p>
          <a:p>
            <a:pPr algn="l"/>
            <a:r>
              <a:rPr lang="en-US" sz="2400" b="1" dirty="0">
                <a:solidFill>
                  <a:srgbClr val="40B5A3"/>
                </a:solidFill>
                <a:latin typeface="Arial"/>
                <a:ea typeface="Arial" charset="0"/>
                <a:cs typeface="Arial"/>
              </a:rPr>
              <a:t>Experiences</a:t>
            </a:r>
            <a:endParaRPr lang="en-US" sz="2400" dirty="0">
              <a:solidFill>
                <a:srgbClr val="40B5A3"/>
              </a:solidFill>
              <a:latin typeface="Calibri"/>
              <a:ea typeface="Arial" charset="0"/>
              <a:cs typeface="Calibri"/>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212" r="22158"/>
          <a:stretch/>
        </p:blipFill>
        <p:spPr>
          <a:xfrm>
            <a:off x="390791" y="1877342"/>
            <a:ext cx="3404867" cy="332742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4157" r="24699"/>
          <a:stretch/>
        </p:blipFill>
        <p:spPr>
          <a:xfrm>
            <a:off x="4024196" y="1877342"/>
            <a:ext cx="3616273" cy="3322208"/>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20303"/>
          <a:stretch/>
        </p:blipFill>
        <p:spPr>
          <a:xfrm>
            <a:off x="7869008" y="1877342"/>
            <a:ext cx="3951784" cy="3322208"/>
          </a:xfrm>
          <a:prstGeom prst="rect">
            <a:avLst/>
          </a:prstGeom>
        </p:spPr>
      </p:pic>
    </p:spTree>
    <p:extLst>
      <p:ext uri="{BB962C8B-B14F-4D97-AF65-F5344CB8AC3E}">
        <p14:creationId xmlns:p14="http://schemas.microsoft.com/office/powerpoint/2010/main" val="31728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26CD633-E8CA-D746-97EC-F94915605E47}"/>
              </a:ext>
            </a:extLst>
          </p:cNvPr>
          <p:cNvSpPr>
            <a:spLocks noGrp="1"/>
          </p:cNvSpPr>
          <p:nvPr>
            <p:ph idx="1"/>
          </p:nvPr>
        </p:nvSpPr>
        <p:spPr>
          <a:xfrm>
            <a:off x="876238" y="2270375"/>
            <a:ext cx="10385320" cy="2318878"/>
          </a:xfrm>
        </p:spPr>
        <p:txBody>
          <a:bodyPr>
            <a:noAutofit/>
          </a:bodyPr>
          <a:lstStyle/>
          <a:p>
            <a:pPr marL="0" indent="0" algn="ctr" defTabSz="914400">
              <a:spcBef>
                <a:spcPts val="0"/>
              </a:spcBef>
              <a:buNone/>
              <a:defRPr/>
            </a:pPr>
            <a:r>
              <a:rPr lang="en-US" sz="2800" b="1" dirty="0">
                <a:latin typeface="Arial" panose="020B0604020202020204" pitchFamily="34" charset="0"/>
                <a:cs typeface="Arial" panose="020B0604020202020204" pitchFamily="34" charset="0"/>
              </a:rPr>
              <a:t>Acting on a prejudice which causes certain groups to be disadvantaged in relation to others. It can be direct or indirect. </a:t>
            </a:r>
          </a:p>
          <a:p>
            <a:pPr marL="0" indent="0" algn="ctr" defTabSz="914400">
              <a:spcBef>
                <a:spcPts val="0"/>
              </a:spcBef>
              <a:buNone/>
              <a:defRPr/>
            </a:pPr>
            <a:endParaRPr lang="en-US" sz="2800" b="1" dirty="0">
              <a:latin typeface="Arial" panose="020B0604020202020204" pitchFamily="34" charset="0"/>
              <a:ea typeface="Arial" charset="0"/>
              <a:cs typeface="Arial" panose="020B0604020202020204" pitchFamily="34" charset="0"/>
            </a:endParaRPr>
          </a:p>
          <a:p>
            <a:pPr marL="0" indent="0" algn="ctr" defTabSz="914400">
              <a:spcBef>
                <a:spcPts val="0"/>
              </a:spcBef>
              <a:buNone/>
              <a:defRPr/>
            </a:pPr>
            <a:r>
              <a:rPr lang="en-US" sz="2800" dirty="0">
                <a:solidFill>
                  <a:srgbClr val="00C7B2"/>
                </a:solidFill>
                <a:latin typeface="Arial" panose="020B0604020202020204" pitchFamily="34" charset="0"/>
                <a:ea typeface="Arial" charset="0"/>
                <a:cs typeface="Arial" panose="020B0604020202020204" pitchFamily="34" charset="0"/>
              </a:rPr>
              <a:t>Can you think of any disability-specific examples?</a:t>
            </a: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C7B2"/>
                </a:solidFill>
                <a:latin typeface="Arial"/>
                <a:cs typeface="Arial"/>
              </a:rPr>
              <a:t>Discrimination:</a:t>
            </a:r>
            <a:endParaRPr lang="en-US" sz="3200" dirty="0">
              <a:solidFill>
                <a:srgbClr val="00C7B2"/>
              </a:solidFill>
              <a:latin typeface="Calibri"/>
              <a:ea typeface="Arial" charset="0"/>
              <a:cs typeface="Calibri"/>
            </a:endParaRPr>
          </a:p>
        </p:txBody>
      </p:sp>
    </p:spTree>
    <p:extLst>
      <p:ext uri="{BB962C8B-B14F-4D97-AF65-F5344CB8AC3E}">
        <p14:creationId xmlns:p14="http://schemas.microsoft.com/office/powerpoint/2010/main" val="35067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ular Callout 6"/>
          <p:cNvSpPr/>
          <p:nvPr/>
        </p:nvSpPr>
        <p:spPr>
          <a:xfrm>
            <a:off x="876238" y="1877343"/>
            <a:ext cx="2471556" cy="1756017"/>
          </a:xfrm>
          <a:prstGeom prst="wedgeRoundRectCallout">
            <a:avLst/>
          </a:prstGeom>
          <a:noFill/>
          <a:ln w="38100">
            <a:solidFill>
              <a:srgbClr val="40B5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Ask people how they identify</a:t>
            </a:r>
          </a:p>
        </p:txBody>
      </p:sp>
      <p:sp>
        <p:nvSpPr>
          <p:cNvPr id="23" name="Rounded Rectangular Callout 22"/>
          <p:cNvSpPr/>
          <p:nvPr/>
        </p:nvSpPr>
        <p:spPr>
          <a:xfrm>
            <a:off x="4404290" y="1889037"/>
            <a:ext cx="2455097" cy="1744323"/>
          </a:xfrm>
          <a:prstGeom prst="wedgeRoundRectCallout">
            <a:avLst/>
          </a:prstGeom>
          <a:noFill/>
          <a:ln w="38100">
            <a:solidFill>
              <a:srgbClr val="40B5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a:solidFill>
                  <a:schemeClr val="tx1"/>
                </a:solidFill>
                <a:latin typeface="Arial" panose="020B0604020202020204" pitchFamily="34" charset="0"/>
                <a:cs typeface="Arial" panose="020B0604020202020204" pitchFamily="34" charset="0"/>
              </a:rPr>
              <a:t>Speak ordinarily in the way you would speak to any adult</a:t>
            </a:r>
          </a:p>
        </p:txBody>
      </p:sp>
      <p:sp>
        <p:nvSpPr>
          <p:cNvPr id="24" name="Rounded Rectangular Callout 23"/>
          <p:cNvSpPr/>
          <p:nvPr/>
        </p:nvSpPr>
        <p:spPr>
          <a:xfrm>
            <a:off x="7915883" y="1889037"/>
            <a:ext cx="2455097" cy="1744323"/>
          </a:xfrm>
          <a:prstGeom prst="wedgeRoundRectCallout">
            <a:avLst/>
          </a:prstGeom>
          <a:noFill/>
          <a:ln w="38100">
            <a:solidFill>
              <a:srgbClr val="40B5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People without  a disability are </a:t>
            </a:r>
          </a:p>
          <a:p>
            <a:pPr algn="ctr"/>
            <a:r>
              <a:rPr lang="en-GB" b="1" dirty="0">
                <a:solidFill>
                  <a:schemeClr val="tx1"/>
                </a:solidFill>
                <a:latin typeface="Arial" panose="020B0604020202020204" pitchFamily="34" charset="0"/>
                <a:cs typeface="Arial" panose="020B0604020202020204" pitchFamily="34" charset="0"/>
              </a:rPr>
              <a:t>‘non-disabled’ or ‘able bodied’, </a:t>
            </a:r>
          </a:p>
          <a:p>
            <a:pPr algn="ctr"/>
            <a:r>
              <a:rPr lang="en-GB" b="1" dirty="0">
                <a:solidFill>
                  <a:schemeClr val="tx1"/>
                </a:solidFill>
                <a:latin typeface="Arial" panose="020B0604020202020204" pitchFamily="34" charset="0"/>
                <a:cs typeface="Arial" panose="020B0604020202020204" pitchFamily="34" charset="0"/>
              </a:rPr>
              <a:t>not ‘normal’</a:t>
            </a:r>
          </a:p>
        </p:txBody>
      </p:sp>
      <p:sp>
        <p:nvSpPr>
          <p:cNvPr id="25" name="Rounded Rectangular Callout 24"/>
          <p:cNvSpPr/>
          <p:nvPr/>
        </p:nvSpPr>
        <p:spPr>
          <a:xfrm>
            <a:off x="876238" y="4274515"/>
            <a:ext cx="2471556" cy="1756017"/>
          </a:xfrm>
          <a:prstGeom prst="wedgeRoundRectCallout">
            <a:avLst/>
          </a:prstGeom>
          <a:noFill/>
          <a:ln w="38100">
            <a:solidFill>
              <a:srgbClr val="40B5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Arial"/>
                <a:cs typeface="Arial"/>
              </a:rPr>
              <a:t>Avoid comparing disabilities to short term states or emotions, or using disabilities as an insult. </a:t>
            </a:r>
            <a:endParaRPr lang="en-US" dirty="0">
              <a:solidFill>
                <a:schemeClr val="tx1"/>
              </a:solidFill>
              <a:latin typeface="Arial"/>
              <a:cs typeface="Arial"/>
            </a:endParaRPr>
          </a:p>
        </p:txBody>
      </p:sp>
      <p:sp>
        <p:nvSpPr>
          <p:cNvPr id="26" name="Rounded Rectangular Callout 25"/>
          <p:cNvSpPr/>
          <p:nvPr/>
        </p:nvSpPr>
        <p:spPr>
          <a:xfrm>
            <a:off x="4404290" y="4286209"/>
            <a:ext cx="2455097" cy="1744323"/>
          </a:xfrm>
          <a:prstGeom prst="wedgeRoundRectCallout">
            <a:avLst/>
          </a:prstGeom>
          <a:noFill/>
          <a:ln w="38100">
            <a:solidFill>
              <a:srgbClr val="40B5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Not everyone wants to be a Paralympian – avoid ‘inspiration porn’</a:t>
            </a:r>
          </a:p>
        </p:txBody>
      </p:sp>
      <p:sp>
        <p:nvSpPr>
          <p:cNvPr id="27" name="Rounded Rectangular Callout 26"/>
          <p:cNvSpPr/>
          <p:nvPr/>
        </p:nvSpPr>
        <p:spPr>
          <a:xfrm>
            <a:off x="7915883" y="4297904"/>
            <a:ext cx="2455097" cy="1744323"/>
          </a:xfrm>
          <a:prstGeom prst="wedgeRoundRectCallout">
            <a:avLst/>
          </a:prstGeom>
          <a:noFill/>
          <a:ln w="38100">
            <a:solidFill>
              <a:srgbClr val="40B5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Arial"/>
                <a:cs typeface="Arial"/>
              </a:rPr>
              <a:t>Avoid asking how someone’s disability came to be, or questioning invisible disabilities</a:t>
            </a:r>
          </a:p>
        </p:txBody>
      </p:sp>
      <p:sp>
        <p:nvSpPr>
          <p:cNvPr id="10"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Disability and Diversity</a:t>
            </a:r>
          </a:p>
          <a:p>
            <a:pPr algn="l"/>
            <a:r>
              <a:rPr lang="en-US" sz="2400" b="1" dirty="0">
                <a:solidFill>
                  <a:srgbClr val="40B5A3"/>
                </a:solidFill>
                <a:latin typeface="Arial"/>
                <a:ea typeface="Arial" charset="0"/>
                <a:cs typeface="Arial"/>
              </a:rPr>
              <a:t>Being Inclusive: Using Appropriate Language</a:t>
            </a:r>
            <a:endParaRPr lang="en-US" sz="2400" dirty="0">
              <a:solidFill>
                <a:srgbClr val="40B5A3"/>
              </a:solidFill>
              <a:latin typeface="Calibri"/>
              <a:ea typeface="Arial" charset="0"/>
              <a:cs typeface="Calibri"/>
            </a:endParaRPr>
          </a:p>
        </p:txBody>
      </p:sp>
      <p:pic>
        <p:nvPicPr>
          <p:cNvPr id="11" name="Picture 10">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12226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Disability and Diversity</a:t>
            </a:r>
          </a:p>
          <a:p>
            <a:pPr algn="l"/>
            <a:r>
              <a:rPr lang="en-US" sz="2400" b="1" dirty="0">
                <a:solidFill>
                  <a:srgbClr val="40B5A3"/>
                </a:solidFill>
                <a:latin typeface="Arial"/>
                <a:ea typeface="Arial" charset="0"/>
                <a:cs typeface="Arial"/>
              </a:rPr>
              <a:t>Being Inclusive: Etiquette</a:t>
            </a:r>
            <a:endParaRPr lang="en-US" sz="2400" dirty="0">
              <a:solidFill>
                <a:srgbClr val="40B5A3"/>
              </a:solidFill>
              <a:latin typeface="Calibri"/>
              <a:ea typeface="Arial" charset="0"/>
              <a:cs typeface="Calibri"/>
            </a:endParaRPr>
          </a:p>
        </p:txBody>
      </p:sp>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7" name="Content Placeholder 2">
            <a:extLst>
              <a:ext uri="{FF2B5EF4-FFF2-40B4-BE49-F238E27FC236}">
                <a16:creationId xmlns:a16="http://schemas.microsoft.com/office/drawing/2014/main" id="{326CD633-E8CA-D746-97EC-F94915605E47}"/>
              </a:ext>
            </a:extLst>
          </p:cNvPr>
          <p:cNvSpPr txBox="1">
            <a:spLocks/>
          </p:cNvSpPr>
          <p:nvPr/>
        </p:nvSpPr>
        <p:spPr>
          <a:xfrm>
            <a:off x="876238" y="4218086"/>
            <a:ext cx="1952805" cy="203023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Don’t engage with assistance dogs</a:t>
            </a:r>
          </a:p>
          <a:p>
            <a:pPr marL="0" lvl="1" indent="0" algn="ctr">
              <a:buNone/>
            </a:pPr>
            <a:endParaRPr lang="en-US" sz="2000" b="1" dirty="0">
              <a:solidFill>
                <a:srgbClr val="40B5A3"/>
              </a:solidFill>
              <a:latin typeface="Arial"/>
              <a:cs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38" y="2295453"/>
            <a:ext cx="1922633" cy="1922633"/>
          </a:xfrm>
          <a:prstGeom prst="rect">
            <a:avLst/>
          </a:prstGeom>
        </p:spPr>
      </p:pic>
      <p:pic>
        <p:nvPicPr>
          <p:cNvPr id="8" name="Graphic 2">
            <a:extLst>
              <a:ext uri="{FF2B5EF4-FFF2-40B4-BE49-F238E27FC236}">
                <a16:creationId xmlns:a16="http://schemas.microsoft.com/office/drawing/2014/main" id="{ED58C07F-EB38-4CB1-87EB-CC0360D81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6732" y="2135622"/>
            <a:ext cx="1864988" cy="1840416"/>
          </a:xfrm>
          <a:prstGeom prst="rect">
            <a:avLst/>
          </a:prstGeom>
        </p:spPr>
      </p:pic>
      <p:sp>
        <p:nvSpPr>
          <p:cNvPr id="10" name="Content Placeholder 2">
            <a:extLst>
              <a:ext uri="{FF2B5EF4-FFF2-40B4-BE49-F238E27FC236}">
                <a16:creationId xmlns:a16="http://schemas.microsoft.com/office/drawing/2014/main" id="{326CD633-E8CA-D746-97EC-F94915605E47}"/>
              </a:ext>
            </a:extLst>
          </p:cNvPr>
          <p:cNvSpPr txBox="1">
            <a:spLocks/>
          </p:cNvSpPr>
          <p:nvPr/>
        </p:nvSpPr>
        <p:spPr>
          <a:xfrm>
            <a:off x="3467403" y="4218086"/>
            <a:ext cx="1952805" cy="203023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rgbClr val="40B5A3"/>
                </a:solidFill>
                <a:latin typeface="Arial"/>
                <a:cs typeface="Arial"/>
              </a:rPr>
              <a:t>Be willing to help (</a:t>
            </a:r>
            <a:r>
              <a:rPr lang="en-GB" sz="2000" b="1" dirty="0">
                <a:solidFill>
                  <a:srgbClr val="40B5A3"/>
                </a:solidFill>
                <a:latin typeface="Arial"/>
                <a:cs typeface="Arial"/>
              </a:rPr>
              <a:t>but take no for an answer too!)</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9581" y="2135622"/>
            <a:ext cx="1697041" cy="1697041"/>
          </a:xfrm>
          <a:prstGeom prst="rect">
            <a:avLst/>
          </a:prstGeom>
        </p:spPr>
      </p:pic>
      <p:sp>
        <p:nvSpPr>
          <p:cNvPr id="12" name="Content Placeholder 2">
            <a:extLst>
              <a:ext uri="{FF2B5EF4-FFF2-40B4-BE49-F238E27FC236}">
                <a16:creationId xmlns:a16="http://schemas.microsoft.com/office/drawing/2014/main" id="{326CD633-E8CA-D746-97EC-F94915605E47}"/>
              </a:ext>
            </a:extLst>
          </p:cNvPr>
          <p:cNvSpPr txBox="1">
            <a:spLocks/>
          </p:cNvSpPr>
          <p:nvPr/>
        </p:nvSpPr>
        <p:spPr>
          <a:xfrm>
            <a:off x="6338223" y="4218086"/>
            <a:ext cx="1952805" cy="203023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000" b="1" dirty="0">
                <a:solidFill>
                  <a:srgbClr val="40B5A3"/>
                </a:solidFill>
                <a:latin typeface="Arial"/>
                <a:cs typeface="Arial"/>
              </a:rPr>
              <a:t>Accessible Social Media</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7826" y="1877342"/>
            <a:ext cx="2133020" cy="2133020"/>
          </a:xfrm>
          <a:prstGeom prst="rect">
            <a:avLst/>
          </a:prstGeom>
        </p:spPr>
      </p:pic>
      <p:sp>
        <p:nvSpPr>
          <p:cNvPr id="14" name="Content Placeholder 2">
            <a:extLst>
              <a:ext uri="{FF2B5EF4-FFF2-40B4-BE49-F238E27FC236}">
                <a16:creationId xmlns:a16="http://schemas.microsoft.com/office/drawing/2014/main" id="{326CD633-E8CA-D746-97EC-F94915605E47}"/>
              </a:ext>
            </a:extLst>
          </p:cNvPr>
          <p:cNvSpPr txBox="1">
            <a:spLocks/>
          </p:cNvSpPr>
          <p:nvPr/>
        </p:nvSpPr>
        <p:spPr>
          <a:xfrm>
            <a:off x="8959560" y="4218175"/>
            <a:ext cx="2329551" cy="203023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000" b="1" dirty="0">
                <a:solidFill>
                  <a:srgbClr val="40B5A3"/>
                </a:solidFill>
                <a:latin typeface="Arial"/>
                <a:cs typeface="Arial"/>
              </a:rPr>
              <a:t>Don’t offer flippant advice </a:t>
            </a:r>
          </a:p>
          <a:p>
            <a:pPr marL="0" indent="0" algn="ctr">
              <a:buNone/>
            </a:pPr>
            <a:r>
              <a:rPr lang="en-GB" sz="2000" b="1" dirty="0">
                <a:solidFill>
                  <a:srgbClr val="40B5A3"/>
                </a:solidFill>
                <a:latin typeface="Arial"/>
                <a:cs typeface="Arial"/>
              </a:rPr>
              <a:t>They know more about their disability than you do</a:t>
            </a:r>
          </a:p>
          <a:p>
            <a:pPr marL="0" indent="0" algn="ctr">
              <a:buNone/>
            </a:pPr>
            <a:endParaRPr lang="en-GB" sz="2000" b="1" dirty="0">
              <a:solidFill>
                <a:srgbClr val="40B5A3"/>
              </a:solidFill>
              <a:latin typeface="Arial"/>
              <a:cs typeface="Arial"/>
            </a:endParaRPr>
          </a:p>
        </p:txBody>
      </p:sp>
    </p:spTree>
    <p:extLst>
      <p:ext uri="{BB962C8B-B14F-4D97-AF65-F5344CB8AC3E}">
        <p14:creationId xmlns:p14="http://schemas.microsoft.com/office/powerpoint/2010/main" val="13574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77749-5056-9D44-B311-280946429D52}"/>
              </a:ext>
            </a:extLst>
          </p:cNvPr>
          <p:cNvPicPr>
            <a:picLocks noChangeAspect="1"/>
          </p:cNvPicPr>
          <p:nvPr/>
        </p:nvPicPr>
        <p:blipFill>
          <a:blip r:embed="rId3"/>
          <a:stretch>
            <a:fillRect/>
          </a:stretch>
        </p:blipFill>
        <p:spPr>
          <a:xfrm>
            <a:off x="2766646" y="253752"/>
            <a:ext cx="5914032" cy="5914032"/>
          </a:xfrm>
          <a:prstGeom prst="rect">
            <a:avLst/>
          </a:prstGeom>
        </p:spPr>
      </p:pic>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4"/>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40877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sp>
        <p:nvSpPr>
          <p:cNvPr id="19" name="Title 1"/>
          <p:cNvSpPr txBox="1">
            <a:spLocks/>
          </p:cNvSpPr>
          <p:nvPr/>
        </p:nvSpPr>
        <p:spPr>
          <a:xfrm>
            <a:off x="1294180" y="2584235"/>
            <a:ext cx="9773870" cy="91761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charset="0"/>
                <a:ea typeface="Arial" charset="0"/>
                <a:cs typeface="Arial" charset="0"/>
              </a:rPr>
              <a:t>LGBTQ+ and Gender</a:t>
            </a:r>
            <a:r>
              <a:rPr kumimoji="0" lang="en-US" sz="3600" b="1" i="0" u="none" strike="noStrike" kern="1200" cap="none" spc="0" normalizeH="0" noProof="0" dirty="0">
                <a:ln>
                  <a:noFill/>
                </a:ln>
                <a:solidFill>
                  <a:prstClr val="white"/>
                </a:solidFill>
                <a:effectLst/>
                <a:uLnTx/>
                <a:uFillTx/>
                <a:latin typeface="Arial" charset="0"/>
                <a:ea typeface="Arial" charset="0"/>
                <a:cs typeface="Arial" charset="0"/>
              </a:rPr>
              <a:t> Diversity</a:t>
            </a:r>
            <a:endParaRPr kumimoji="0" lang="en-US" sz="36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073838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LGBTQ+ Diversity</a:t>
            </a:r>
          </a:p>
          <a:p>
            <a:pPr algn="l"/>
            <a:r>
              <a:rPr lang="en-US" sz="2400" b="1" dirty="0">
                <a:solidFill>
                  <a:srgbClr val="40B5A3"/>
                </a:solidFill>
                <a:latin typeface="Arial"/>
                <a:ea typeface="Arial" charset="0"/>
                <a:cs typeface="Arial"/>
              </a:rPr>
              <a:t>Hetero- and cis-normativity</a:t>
            </a:r>
            <a:endParaRPr lang="en-US" sz="2400" dirty="0">
              <a:solidFill>
                <a:srgbClr val="40B5A3"/>
              </a:solidFill>
              <a:latin typeface="Calibri"/>
              <a:ea typeface="Arial" charset="0"/>
              <a:cs typeface="Calibri"/>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783" r="6848" b="6904"/>
          <a:stretch/>
        </p:blipFill>
        <p:spPr>
          <a:xfrm>
            <a:off x="464766" y="2289922"/>
            <a:ext cx="4981952" cy="38060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2758" r="-4727"/>
          <a:stretch/>
        </p:blipFill>
        <p:spPr>
          <a:xfrm>
            <a:off x="6488610" y="2289922"/>
            <a:ext cx="5021986" cy="3813180"/>
          </a:xfrm>
          <a:prstGeom prst="rect">
            <a:avLst/>
          </a:prstGeom>
        </p:spPr>
      </p:pic>
    </p:spTree>
    <p:extLst>
      <p:ext uri="{BB962C8B-B14F-4D97-AF65-F5344CB8AC3E}">
        <p14:creationId xmlns:p14="http://schemas.microsoft.com/office/powerpoint/2010/main" val="94429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7E6A8E-0963-1F45-BED8-00F33990D51C}"/>
              </a:ext>
            </a:extLst>
          </p:cNvPr>
          <p:cNvSpPr>
            <a:spLocks noGrp="1"/>
          </p:cNvSpPr>
          <p:nvPr>
            <p:ph idx="1"/>
          </p:nvPr>
        </p:nvSpPr>
        <p:spPr>
          <a:xfrm>
            <a:off x="498103" y="1979570"/>
            <a:ext cx="11021353" cy="3620009"/>
          </a:xfrm>
        </p:spPr>
        <p:txBody>
          <a:bodyPr>
            <a:noAutofit/>
          </a:bodyPr>
          <a:lstStyle/>
          <a:p>
            <a:pPr marL="0" lvl="0" indent="0" algn="ctr">
              <a:spcBef>
                <a:spcPct val="0"/>
              </a:spcBef>
              <a:buNone/>
              <a:defRPr/>
            </a:pPr>
            <a:endParaRPr lang="en-US" sz="4000" dirty="0">
              <a:solidFill>
                <a:srgbClr val="40B5A3"/>
              </a:solidFill>
              <a:latin typeface="Arial" panose="020B0604020202020204" pitchFamily="34" charset="0"/>
              <a:ea typeface="Arial" charset="0"/>
              <a:cs typeface="Arial" panose="020B0604020202020204" pitchFamily="34" charset="0"/>
            </a:endParaRPr>
          </a:p>
          <a:p>
            <a:pPr marL="0" lvl="0" indent="0" algn="ctr">
              <a:spcBef>
                <a:spcPct val="0"/>
              </a:spcBef>
              <a:buNone/>
              <a:defRPr/>
            </a:pPr>
            <a:r>
              <a:rPr lang="en-US" sz="2800" dirty="0">
                <a:solidFill>
                  <a:srgbClr val="40B5A3"/>
                </a:solidFill>
                <a:latin typeface="Arial" panose="020B0604020202020204" pitchFamily="34" charset="0"/>
                <a:ea typeface="Calibri"/>
                <a:cs typeface="Arial" panose="020B0604020202020204" pitchFamily="34" charset="0"/>
                <a:sym typeface="Calibri"/>
              </a:rPr>
              <a:t>The assumption, in individuals or in institutions, that everyone is heterosexual and cisgender and that these identities are superior to other sexualities and genders.</a:t>
            </a:r>
            <a:endParaRPr lang="en-US" sz="2800" dirty="0">
              <a:solidFill>
                <a:srgbClr val="40B5A3"/>
              </a:solidFill>
              <a:latin typeface="Arial" panose="020B0604020202020204" pitchFamily="34" charset="0"/>
              <a:cs typeface="Arial" panose="020B0604020202020204" pitchFamily="34" charset="0"/>
            </a:endParaRPr>
          </a:p>
          <a:p>
            <a:pPr marL="0" lvl="0" indent="0" algn="ctr">
              <a:spcBef>
                <a:spcPct val="0"/>
              </a:spcBef>
              <a:buNone/>
              <a:defRPr/>
            </a:pPr>
            <a:endParaRPr lang="en-US" sz="4000" dirty="0">
              <a:solidFill>
                <a:srgbClr val="40B5A3"/>
              </a:solidFill>
              <a:latin typeface="Arial" charset="0"/>
              <a:ea typeface="Arial" charset="0"/>
              <a:cs typeface="Arial" charset="0"/>
            </a:endParaRPr>
          </a:p>
        </p:txBody>
      </p:sp>
      <p:sp>
        <p:nvSpPr>
          <p:cNvPr id="4" name="Title 1"/>
          <p:cNvSpPr txBox="1">
            <a:spLocks/>
          </p:cNvSpPr>
          <p:nvPr/>
        </p:nvSpPr>
        <p:spPr>
          <a:xfrm>
            <a:off x="408647" y="142507"/>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40B5A3"/>
                </a:solidFill>
                <a:latin typeface="Arial"/>
                <a:cs typeface="Arial"/>
              </a:rPr>
              <a:t>Heteronormativity and Cisnormativity</a:t>
            </a:r>
            <a:endParaRPr lang="en-US" sz="3200" dirty="0">
              <a:solidFill>
                <a:srgbClr val="40B5A3"/>
              </a:solidFill>
              <a:ea typeface="Arial" charset="0"/>
              <a:cs typeface="Calibri"/>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41982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7E6A8E-0963-1F45-BED8-00F33990D51C}"/>
              </a:ext>
            </a:extLst>
          </p:cNvPr>
          <p:cNvSpPr>
            <a:spLocks noGrp="1"/>
          </p:cNvSpPr>
          <p:nvPr>
            <p:ph idx="1"/>
          </p:nvPr>
        </p:nvSpPr>
        <p:spPr>
          <a:xfrm>
            <a:off x="876238" y="1591592"/>
            <a:ext cx="8037967" cy="3620009"/>
          </a:xfrm>
        </p:spPr>
        <p:txBody>
          <a:bodyPr>
            <a:noAutofit/>
          </a:bodyPr>
          <a:lstStyle/>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L</a:t>
            </a:r>
            <a:r>
              <a:rPr lang="en-US" sz="2800" dirty="0">
                <a:solidFill>
                  <a:srgbClr val="40B5A3"/>
                </a:solidFill>
                <a:latin typeface="Arial" charset="0"/>
                <a:ea typeface="Arial" charset="0"/>
                <a:cs typeface="Arial" charset="0"/>
              </a:rPr>
              <a:t>		Lesbian</a:t>
            </a:r>
          </a:p>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G</a:t>
            </a:r>
            <a:r>
              <a:rPr lang="en-US" sz="2800" dirty="0">
                <a:solidFill>
                  <a:srgbClr val="40B5A3"/>
                </a:solidFill>
                <a:latin typeface="Arial" charset="0"/>
                <a:ea typeface="Arial" charset="0"/>
                <a:cs typeface="Arial" charset="0"/>
              </a:rPr>
              <a:t>		Gay</a:t>
            </a:r>
          </a:p>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B</a:t>
            </a:r>
            <a:r>
              <a:rPr lang="en-US" sz="2800" dirty="0">
                <a:solidFill>
                  <a:srgbClr val="40B5A3"/>
                </a:solidFill>
                <a:latin typeface="Arial" charset="0"/>
                <a:ea typeface="Arial" charset="0"/>
                <a:cs typeface="Arial" charset="0"/>
              </a:rPr>
              <a:t>		Bisexual</a:t>
            </a:r>
          </a:p>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T</a:t>
            </a:r>
            <a:r>
              <a:rPr lang="en-US" sz="2800" dirty="0">
                <a:solidFill>
                  <a:srgbClr val="40B5A3"/>
                </a:solidFill>
                <a:latin typeface="Arial" charset="0"/>
                <a:ea typeface="Arial" charset="0"/>
                <a:cs typeface="Arial" charset="0"/>
              </a:rPr>
              <a:t>		Trans</a:t>
            </a:r>
          </a:p>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Q</a:t>
            </a:r>
            <a:r>
              <a:rPr lang="en-US" sz="2800" dirty="0">
                <a:solidFill>
                  <a:srgbClr val="40B5A3"/>
                </a:solidFill>
                <a:latin typeface="Arial" charset="0"/>
                <a:ea typeface="Arial" charset="0"/>
                <a:cs typeface="Arial" charset="0"/>
              </a:rPr>
              <a:t>		Queer</a:t>
            </a:r>
          </a:p>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I</a:t>
            </a:r>
            <a:r>
              <a:rPr lang="en-US" sz="2800" dirty="0">
                <a:solidFill>
                  <a:srgbClr val="40B5A3"/>
                </a:solidFill>
                <a:latin typeface="Arial" charset="0"/>
                <a:ea typeface="Arial" charset="0"/>
                <a:cs typeface="Arial" charset="0"/>
              </a:rPr>
              <a:t>		Intersex</a:t>
            </a:r>
          </a:p>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A</a:t>
            </a:r>
            <a:r>
              <a:rPr lang="en-US" sz="2800" dirty="0">
                <a:solidFill>
                  <a:srgbClr val="40B5A3"/>
                </a:solidFill>
                <a:latin typeface="Arial" charset="0"/>
                <a:ea typeface="Arial" charset="0"/>
                <a:cs typeface="Arial" charset="0"/>
              </a:rPr>
              <a:t>		Ace</a:t>
            </a:r>
          </a:p>
          <a:p>
            <a:pPr marL="0" indent="0" defTabSz="914400">
              <a:lnSpc>
                <a:spcPct val="140000"/>
              </a:lnSpc>
              <a:spcBef>
                <a:spcPts val="0"/>
              </a:spcBef>
              <a:buNone/>
              <a:defRPr/>
            </a:pPr>
            <a:r>
              <a:rPr lang="en-US" sz="2800" b="1" dirty="0">
                <a:solidFill>
                  <a:srgbClr val="40B5A3"/>
                </a:solidFill>
                <a:latin typeface="Arial" charset="0"/>
                <a:ea typeface="Arial" charset="0"/>
                <a:cs typeface="Arial" charset="0"/>
              </a:rPr>
              <a:t>P</a:t>
            </a:r>
            <a:r>
              <a:rPr lang="en-US" sz="2800" dirty="0">
                <a:solidFill>
                  <a:srgbClr val="40B5A3"/>
                </a:solidFill>
                <a:latin typeface="Arial" charset="0"/>
                <a:ea typeface="Arial" charset="0"/>
                <a:cs typeface="Arial" charset="0"/>
              </a:rPr>
              <a:t>		Pansexual</a:t>
            </a:r>
          </a:p>
        </p:txBody>
      </p:sp>
      <p:sp>
        <p:nvSpPr>
          <p:cNvPr id="4"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LGBTQ+ Diversity</a:t>
            </a:r>
          </a:p>
          <a:p>
            <a:pPr algn="l"/>
            <a:r>
              <a:rPr lang="en-US" sz="2400" b="1" dirty="0">
                <a:solidFill>
                  <a:srgbClr val="40B5A3"/>
                </a:solidFill>
                <a:latin typeface="Arial"/>
                <a:ea typeface="Arial" charset="0"/>
                <a:cs typeface="Arial"/>
              </a:rPr>
              <a:t>The Acronym</a:t>
            </a:r>
            <a:endParaRPr lang="en-US" sz="2400" dirty="0">
              <a:solidFill>
                <a:srgbClr val="40B5A3"/>
              </a:solidFill>
              <a:latin typeface="Calibri"/>
              <a:ea typeface="Arial" charset="0"/>
              <a:cs typeface="Calibri"/>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33933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2282589" y="3447788"/>
            <a:ext cx="8341477" cy="2778383"/>
            <a:chOff x="2378758" y="1859482"/>
            <a:chExt cx="8341477" cy="2778383"/>
          </a:xfrm>
        </p:grpSpPr>
        <p:sp>
          <p:nvSpPr>
            <p:cNvPr id="119" name="Brain"/>
            <p:cNvSpPr/>
            <p:nvPr/>
          </p:nvSpPr>
          <p:spPr>
            <a:xfrm>
              <a:off x="3050359" y="2105125"/>
              <a:ext cx="1435440" cy="1101288"/>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ECB0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0" name="Swim Top"/>
            <p:cNvSpPr/>
            <p:nvPr/>
          </p:nvSpPr>
          <p:spPr>
            <a:xfrm>
              <a:off x="2378758" y="3176618"/>
              <a:ext cx="720502" cy="579163"/>
            </a:xfrm>
            <a:custGeom>
              <a:avLst/>
              <a:gdLst/>
              <a:ahLst/>
              <a:cxnLst>
                <a:cxn ang="0">
                  <a:pos x="wd2" y="hd2"/>
                </a:cxn>
                <a:cxn ang="5400000">
                  <a:pos x="wd2" y="hd2"/>
                </a:cxn>
                <a:cxn ang="10800000">
                  <a:pos x="wd2" y="hd2"/>
                </a:cxn>
                <a:cxn ang="16200000">
                  <a:pos x="wd2" y="hd2"/>
                </a:cxn>
              </a:cxnLst>
              <a:rect l="0" t="0" r="r" b="b"/>
              <a:pathLst>
                <a:path w="21600" h="21600" extrusionOk="0">
                  <a:moveTo>
                    <a:pt x="6023" y="0"/>
                  </a:moveTo>
                  <a:lnTo>
                    <a:pt x="6023" y="5517"/>
                  </a:lnTo>
                  <a:lnTo>
                    <a:pt x="6035" y="5517"/>
                  </a:lnTo>
                  <a:cubicBezTo>
                    <a:pt x="6035" y="9660"/>
                    <a:pt x="10803" y="13027"/>
                    <a:pt x="10803" y="13027"/>
                  </a:cubicBezTo>
                  <a:cubicBezTo>
                    <a:pt x="10803" y="13027"/>
                    <a:pt x="15570" y="9667"/>
                    <a:pt x="15570" y="5517"/>
                  </a:cubicBezTo>
                  <a:lnTo>
                    <a:pt x="15570" y="0"/>
                  </a:lnTo>
                  <a:lnTo>
                    <a:pt x="14584" y="0"/>
                  </a:lnTo>
                  <a:lnTo>
                    <a:pt x="14584" y="5657"/>
                  </a:lnTo>
                  <a:cubicBezTo>
                    <a:pt x="14584" y="8945"/>
                    <a:pt x="10797" y="11616"/>
                    <a:pt x="10797" y="11616"/>
                  </a:cubicBezTo>
                  <a:cubicBezTo>
                    <a:pt x="10797" y="11616"/>
                    <a:pt x="7009" y="8945"/>
                    <a:pt x="7009" y="5657"/>
                  </a:cubicBezTo>
                  <a:lnTo>
                    <a:pt x="7009" y="0"/>
                  </a:lnTo>
                  <a:lnTo>
                    <a:pt x="6023" y="0"/>
                  </a:lnTo>
                  <a:close/>
                  <a:moveTo>
                    <a:pt x="3843" y="7"/>
                  </a:moveTo>
                  <a:cubicBezTo>
                    <a:pt x="3843" y="91"/>
                    <a:pt x="3843" y="168"/>
                    <a:pt x="3843" y="252"/>
                  </a:cubicBezTo>
                  <a:cubicBezTo>
                    <a:pt x="3843" y="7726"/>
                    <a:pt x="1894" y="12773"/>
                    <a:pt x="0" y="13818"/>
                  </a:cubicBezTo>
                  <a:lnTo>
                    <a:pt x="2029" y="21600"/>
                  </a:lnTo>
                  <a:lnTo>
                    <a:pt x="19650" y="21600"/>
                  </a:lnTo>
                  <a:lnTo>
                    <a:pt x="21600" y="13608"/>
                  </a:lnTo>
                  <a:cubicBezTo>
                    <a:pt x="19453" y="11610"/>
                    <a:pt x="17914" y="7361"/>
                    <a:pt x="17914" y="48"/>
                  </a:cubicBezTo>
                  <a:cubicBezTo>
                    <a:pt x="17914" y="34"/>
                    <a:pt x="17914" y="21"/>
                    <a:pt x="17914" y="7"/>
                  </a:cubicBezTo>
                  <a:lnTo>
                    <a:pt x="16246" y="7"/>
                  </a:lnTo>
                  <a:lnTo>
                    <a:pt x="16246" y="5433"/>
                  </a:lnTo>
                  <a:cubicBezTo>
                    <a:pt x="16246" y="10166"/>
                    <a:pt x="10803" y="14000"/>
                    <a:pt x="10803" y="14000"/>
                  </a:cubicBezTo>
                  <a:cubicBezTo>
                    <a:pt x="10803" y="14000"/>
                    <a:pt x="5359" y="10166"/>
                    <a:pt x="5359" y="5433"/>
                  </a:cubicBezTo>
                  <a:lnTo>
                    <a:pt x="5359" y="7"/>
                  </a:lnTo>
                  <a:lnTo>
                    <a:pt x="3843" y="7"/>
                  </a:lnTo>
                  <a:close/>
                  <a:moveTo>
                    <a:pt x="2152" y="19118"/>
                  </a:moveTo>
                  <a:lnTo>
                    <a:pt x="19458" y="19118"/>
                  </a:lnTo>
                  <a:lnTo>
                    <a:pt x="19289" y="19946"/>
                  </a:lnTo>
                  <a:lnTo>
                    <a:pt x="2316" y="19946"/>
                  </a:lnTo>
                  <a:lnTo>
                    <a:pt x="2152" y="19118"/>
                  </a:lnTo>
                  <a:close/>
                </a:path>
              </a:pathLst>
            </a:custGeom>
            <a:solidFill>
              <a:srgbClr val="E1556E"/>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1" name="Pants"/>
            <p:cNvSpPr/>
            <p:nvPr/>
          </p:nvSpPr>
          <p:spPr>
            <a:xfrm>
              <a:off x="3326420" y="3419421"/>
              <a:ext cx="649037" cy="1216478"/>
            </a:xfrm>
            <a:custGeom>
              <a:avLst/>
              <a:gdLst/>
              <a:ahLst/>
              <a:cxnLst>
                <a:cxn ang="0">
                  <a:pos x="wd2" y="hd2"/>
                </a:cxn>
                <a:cxn ang="5400000">
                  <a:pos x="wd2" y="hd2"/>
                </a:cxn>
                <a:cxn ang="10800000">
                  <a:pos x="wd2" y="hd2"/>
                </a:cxn>
                <a:cxn ang="16200000">
                  <a:pos x="wd2" y="hd2"/>
                </a:cxn>
              </a:cxnLst>
              <a:rect l="0" t="0" r="r" b="b"/>
              <a:pathLst>
                <a:path w="21597" h="21600" extrusionOk="0">
                  <a:moveTo>
                    <a:pt x="2833" y="0"/>
                  </a:moveTo>
                  <a:lnTo>
                    <a:pt x="2810" y="152"/>
                  </a:lnTo>
                  <a:lnTo>
                    <a:pt x="2731" y="856"/>
                  </a:lnTo>
                  <a:lnTo>
                    <a:pt x="9459" y="856"/>
                  </a:lnTo>
                  <a:lnTo>
                    <a:pt x="9459" y="0"/>
                  </a:lnTo>
                  <a:lnTo>
                    <a:pt x="2833" y="0"/>
                  </a:lnTo>
                  <a:close/>
                  <a:moveTo>
                    <a:pt x="9865" y="0"/>
                  </a:moveTo>
                  <a:lnTo>
                    <a:pt x="9865" y="856"/>
                  </a:lnTo>
                  <a:lnTo>
                    <a:pt x="18778" y="856"/>
                  </a:lnTo>
                  <a:lnTo>
                    <a:pt x="18686" y="152"/>
                  </a:lnTo>
                  <a:lnTo>
                    <a:pt x="18667" y="0"/>
                  </a:lnTo>
                  <a:lnTo>
                    <a:pt x="9865" y="0"/>
                  </a:lnTo>
                  <a:close/>
                  <a:moveTo>
                    <a:pt x="10677" y="293"/>
                  </a:moveTo>
                  <a:cubicBezTo>
                    <a:pt x="10829" y="293"/>
                    <a:pt x="10962" y="362"/>
                    <a:pt x="10962" y="443"/>
                  </a:cubicBezTo>
                  <a:cubicBezTo>
                    <a:pt x="10962" y="525"/>
                    <a:pt x="10829" y="596"/>
                    <a:pt x="10677" y="596"/>
                  </a:cubicBezTo>
                  <a:cubicBezTo>
                    <a:pt x="10524" y="596"/>
                    <a:pt x="10394" y="525"/>
                    <a:pt x="10394" y="443"/>
                  </a:cubicBezTo>
                  <a:cubicBezTo>
                    <a:pt x="10394" y="362"/>
                    <a:pt x="10524" y="293"/>
                    <a:pt x="10677" y="293"/>
                  </a:cubicBezTo>
                  <a:close/>
                  <a:moveTo>
                    <a:pt x="2699" y="1056"/>
                  </a:moveTo>
                  <a:lnTo>
                    <a:pt x="2528" y="2373"/>
                  </a:lnTo>
                  <a:cubicBezTo>
                    <a:pt x="2761" y="2368"/>
                    <a:pt x="4068" y="2329"/>
                    <a:pt x="5002" y="1955"/>
                  </a:cubicBezTo>
                  <a:cubicBezTo>
                    <a:pt x="5682" y="1684"/>
                    <a:pt x="6007" y="1246"/>
                    <a:pt x="6119" y="1056"/>
                  </a:cubicBezTo>
                  <a:lnTo>
                    <a:pt x="2699" y="1056"/>
                  </a:lnTo>
                  <a:close/>
                  <a:moveTo>
                    <a:pt x="6556" y="1056"/>
                  </a:moveTo>
                  <a:cubicBezTo>
                    <a:pt x="6475" y="1213"/>
                    <a:pt x="6131" y="1783"/>
                    <a:pt x="5269" y="2129"/>
                  </a:cubicBezTo>
                  <a:cubicBezTo>
                    <a:pt x="4162" y="2573"/>
                    <a:pt x="2647" y="2590"/>
                    <a:pt x="2515" y="2590"/>
                  </a:cubicBezTo>
                  <a:lnTo>
                    <a:pt x="2293" y="4333"/>
                  </a:lnTo>
                  <a:lnTo>
                    <a:pt x="0" y="21539"/>
                  </a:lnTo>
                  <a:cubicBezTo>
                    <a:pt x="0" y="21539"/>
                    <a:pt x="10" y="21600"/>
                    <a:pt x="60" y="21600"/>
                  </a:cubicBezTo>
                  <a:cubicBezTo>
                    <a:pt x="121" y="21600"/>
                    <a:pt x="6101" y="21600"/>
                    <a:pt x="6182" y="21600"/>
                  </a:cubicBezTo>
                  <a:cubicBezTo>
                    <a:pt x="6263" y="21600"/>
                    <a:pt x="6303" y="21539"/>
                    <a:pt x="6303" y="21539"/>
                  </a:cubicBezTo>
                  <a:lnTo>
                    <a:pt x="10413" y="6748"/>
                  </a:lnTo>
                  <a:lnTo>
                    <a:pt x="15193" y="21539"/>
                  </a:lnTo>
                  <a:cubicBezTo>
                    <a:pt x="15193" y="21539"/>
                    <a:pt x="15234" y="21600"/>
                    <a:pt x="15295" y="21600"/>
                  </a:cubicBezTo>
                  <a:cubicBezTo>
                    <a:pt x="15356" y="21600"/>
                    <a:pt x="21417" y="21600"/>
                    <a:pt x="21509" y="21600"/>
                  </a:cubicBezTo>
                  <a:cubicBezTo>
                    <a:pt x="21600" y="21600"/>
                    <a:pt x="21597" y="21539"/>
                    <a:pt x="21597" y="21539"/>
                  </a:cubicBezTo>
                  <a:lnTo>
                    <a:pt x="19212" y="4148"/>
                  </a:lnTo>
                  <a:lnTo>
                    <a:pt x="19009" y="2590"/>
                  </a:lnTo>
                  <a:cubicBezTo>
                    <a:pt x="18695" y="2584"/>
                    <a:pt x="17335" y="2541"/>
                    <a:pt x="16310" y="2129"/>
                  </a:cubicBezTo>
                  <a:cubicBezTo>
                    <a:pt x="15447" y="1783"/>
                    <a:pt x="15103" y="1208"/>
                    <a:pt x="15022" y="1056"/>
                  </a:cubicBezTo>
                  <a:lnTo>
                    <a:pt x="11803" y="1056"/>
                  </a:lnTo>
                  <a:lnTo>
                    <a:pt x="11803" y="4284"/>
                  </a:lnTo>
                  <a:cubicBezTo>
                    <a:pt x="11803" y="4300"/>
                    <a:pt x="11813" y="4706"/>
                    <a:pt x="11032" y="5020"/>
                  </a:cubicBezTo>
                  <a:cubicBezTo>
                    <a:pt x="10291" y="5318"/>
                    <a:pt x="9723" y="5367"/>
                    <a:pt x="9703" y="5372"/>
                  </a:cubicBezTo>
                  <a:lnTo>
                    <a:pt x="9468" y="5394"/>
                  </a:lnTo>
                  <a:lnTo>
                    <a:pt x="9468" y="1056"/>
                  </a:lnTo>
                  <a:lnTo>
                    <a:pt x="6556" y="1056"/>
                  </a:lnTo>
                  <a:close/>
                  <a:moveTo>
                    <a:pt x="9874" y="1056"/>
                  </a:moveTo>
                  <a:lnTo>
                    <a:pt x="9874" y="5118"/>
                  </a:lnTo>
                  <a:cubicBezTo>
                    <a:pt x="10077" y="5080"/>
                    <a:pt x="10403" y="4999"/>
                    <a:pt x="10778" y="4847"/>
                  </a:cubicBezTo>
                  <a:cubicBezTo>
                    <a:pt x="11397" y="4598"/>
                    <a:pt x="11387" y="4289"/>
                    <a:pt x="11387" y="4289"/>
                  </a:cubicBezTo>
                  <a:lnTo>
                    <a:pt x="11387" y="1056"/>
                  </a:lnTo>
                  <a:lnTo>
                    <a:pt x="9874" y="1056"/>
                  </a:lnTo>
                  <a:close/>
                  <a:moveTo>
                    <a:pt x="15447" y="1056"/>
                  </a:moveTo>
                  <a:cubicBezTo>
                    <a:pt x="15559" y="1246"/>
                    <a:pt x="15884" y="1684"/>
                    <a:pt x="16554" y="1955"/>
                  </a:cubicBezTo>
                  <a:cubicBezTo>
                    <a:pt x="17427" y="2307"/>
                    <a:pt x="18636" y="2362"/>
                    <a:pt x="18981" y="2373"/>
                  </a:cubicBezTo>
                  <a:lnTo>
                    <a:pt x="18806" y="1056"/>
                  </a:lnTo>
                  <a:lnTo>
                    <a:pt x="15447" y="1056"/>
                  </a:lnTo>
                  <a:close/>
                </a:path>
              </a:pathLst>
            </a:custGeom>
            <a:solidFill>
              <a:srgbClr val="E1556E"/>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2" name="Underwear"/>
            <p:cNvSpPr/>
            <p:nvPr/>
          </p:nvSpPr>
          <p:spPr>
            <a:xfrm>
              <a:off x="3978134" y="3153720"/>
              <a:ext cx="902160" cy="624958"/>
            </a:xfrm>
            <a:custGeom>
              <a:avLst/>
              <a:gdLst/>
              <a:ahLst/>
              <a:cxnLst>
                <a:cxn ang="0">
                  <a:pos x="wd2" y="hd2"/>
                </a:cxn>
                <a:cxn ang="5400000">
                  <a:pos x="wd2" y="hd2"/>
                </a:cxn>
                <a:cxn ang="10800000">
                  <a:pos x="wd2" y="hd2"/>
                </a:cxn>
                <a:cxn ang="16200000">
                  <a:pos x="wd2" y="hd2"/>
                </a:cxn>
              </a:cxnLst>
              <a:rect l="0" t="0" r="r" b="b"/>
              <a:pathLst>
                <a:path w="21600" h="21600" extrusionOk="0">
                  <a:moveTo>
                    <a:pt x="736" y="0"/>
                  </a:moveTo>
                  <a:lnTo>
                    <a:pt x="0" y="10643"/>
                  </a:lnTo>
                  <a:cubicBezTo>
                    <a:pt x="6326" y="14206"/>
                    <a:pt x="7158" y="21600"/>
                    <a:pt x="7158" y="21600"/>
                  </a:cubicBezTo>
                  <a:lnTo>
                    <a:pt x="14442" y="21600"/>
                  </a:lnTo>
                  <a:cubicBezTo>
                    <a:pt x="14442" y="21600"/>
                    <a:pt x="15274" y="14206"/>
                    <a:pt x="21600" y="10643"/>
                  </a:cubicBezTo>
                  <a:lnTo>
                    <a:pt x="20863" y="0"/>
                  </a:lnTo>
                  <a:lnTo>
                    <a:pt x="736" y="0"/>
                  </a:lnTo>
                  <a:close/>
                  <a:moveTo>
                    <a:pt x="1394" y="2129"/>
                  </a:moveTo>
                  <a:lnTo>
                    <a:pt x="20206" y="2129"/>
                  </a:lnTo>
                  <a:lnTo>
                    <a:pt x="20280" y="3198"/>
                  </a:lnTo>
                  <a:lnTo>
                    <a:pt x="14165" y="3198"/>
                  </a:lnTo>
                  <a:cubicBezTo>
                    <a:pt x="14448" y="5025"/>
                    <a:pt x="15279" y="10361"/>
                    <a:pt x="16001" y="14748"/>
                  </a:cubicBezTo>
                  <a:cubicBezTo>
                    <a:pt x="15786" y="15104"/>
                    <a:pt x="15594" y="15459"/>
                    <a:pt x="15415" y="15810"/>
                  </a:cubicBezTo>
                  <a:cubicBezTo>
                    <a:pt x="14632" y="11088"/>
                    <a:pt x="13662" y="4854"/>
                    <a:pt x="13405" y="3198"/>
                  </a:cubicBezTo>
                  <a:lnTo>
                    <a:pt x="8189" y="3198"/>
                  </a:lnTo>
                  <a:cubicBezTo>
                    <a:pt x="8036" y="4148"/>
                    <a:pt x="7634" y="6628"/>
                    <a:pt x="7169" y="9471"/>
                  </a:cubicBezTo>
                  <a:cubicBezTo>
                    <a:pt x="8854" y="10083"/>
                    <a:pt x="10103" y="12239"/>
                    <a:pt x="10193" y="14787"/>
                  </a:cubicBezTo>
                  <a:cubicBezTo>
                    <a:pt x="10277" y="17180"/>
                    <a:pt x="9318" y="19410"/>
                    <a:pt x="7803" y="20372"/>
                  </a:cubicBezTo>
                  <a:cubicBezTo>
                    <a:pt x="7742" y="20081"/>
                    <a:pt x="7660" y="19737"/>
                    <a:pt x="7555" y="19354"/>
                  </a:cubicBezTo>
                  <a:cubicBezTo>
                    <a:pt x="8759" y="18552"/>
                    <a:pt x="9520" y="16763"/>
                    <a:pt x="9452" y="14840"/>
                  </a:cubicBezTo>
                  <a:cubicBezTo>
                    <a:pt x="9379" y="12768"/>
                    <a:pt x="8367" y="11017"/>
                    <a:pt x="6998" y="10514"/>
                  </a:cubicBezTo>
                  <a:cubicBezTo>
                    <a:pt x="6713" y="12255"/>
                    <a:pt x="6412" y="14071"/>
                    <a:pt x="6137" y="15719"/>
                  </a:cubicBezTo>
                  <a:cubicBezTo>
                    <a:pt x="5958" y="15372"/>
                    <a:pt x="5767" y="15022"/>
                    <a:pt x="5552" y="14670"/>
                  </a:cubicBezTo>
                  <a:cubicBezTo>
                    <a:pt x="6280" y="10284"/>
                    <a:pt x="7135" y="5019"/>
                    <a:pt x="7430" y="3198"/>
                  </a:cubicBezTo>
                  <a:lnTo>
                    <a:pt x="1320" y="3198"/>
                  </a:lnTo>
                  <a:lnTo>
                    <a:pt x="1394" y="2129"/>
                  </a:lnTo>
                  <a:close/>
                </a:path>
              </a:pathLst>
            </a:custGeom>
            <a:solidFill>
              <a:srgbClr val="E1556E"/>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r>
                <a:rPr lang="en-US" sz="1547">
                  <a:solidFill>
                    <a:srgbClr val="FFFFFF"/>
                  </a:solidFill>
                  <a:latin typeface="Calibri"/>
                  <a:sym typeface="Helvetica Neue Medium"/>
                </a:rPr>
                <a:t>     </a:t>
              </a:r>
              <a:endParaRPr sz="1547">
                <a:solidFill>
                  <a:srgbClr val="FFFFFF"/>
                </a:solidFill>
                <a:latin typeface="Calibri"/>
                <a:sym typeface="Helvetica Neue Medium"/>
              </a:endParaRPr>
            </a:p>
          </p:txBody>
        </p:sp>
        <p:sp>
          <p:nvSpPr>
            <p:cNvPr id="123" name="Lipstick"/>
            <p:cNvSpPr/>
            <p:nvPr/>
          </p:nvSpPr>
          <p:spPr>
            <a:xfrm>
              <a:off x="4131855" y="3819059"/>
              <a:ext cx="206094" cy="776404"/>
            </a:xfrm>
            <a:custGeom>
              <a:avLst/>
              <a:gdLst/>
              <a:ahLst/>
              <a:cxnLst>
                <a:cxn ang="0">
                  <a:pos x="wd2" y="hd2"/>
                </a:cxn>
                <a:cxn ang="5400000">
                  <a:pos x="wd2" y="hd2"/>
                </a:cxn>
                <a:cxn ang="10800000">
                  <a:pos x="wd2" y="hd2"/>
                </a:cxn>
                <a:cxn ang="16200000">
                  <a:pos x="wd2" y="hd2"/>
                </a:cxn>
              </a:cxnLst>
              <a:rect l="0" t="0" r="r" b="b"/>
              <a:pathLst>
                <a:path w="21600" h="21599" extrusionOk="0">
                  <a:moveTo>
                    <a:pt x="9007" y="0"/>
                  </a:moveTo>
                  <a:cubicBezTo>
                    <a:pt x="8720" y="-1"/>
                    <a:pt x="8432" y="32"/>
                    <a:pt x="8238" y="100"/>
                  </a:cubicBezTo>
                  <a:cubicBezTo>
                    <a:pt x="4475" y="1417"/>
                    <a:pt x="4761" y="3080"/>
                    <a:pt x="4761" y="3992"/>
                  </a:cubicBezTo>
                  <a:cubicBezTo>
                    <a:pt x="4741" y="4468"/>
                    <a:pt x="4736" y="5213"/>
                    <a:pt x="4736" y="5963"/>
                  </a:cubicBezTo>
                  <a:lnTo>
                    <a:pt x="16883" y="5963"/>
                  </a:lnTo>
                  <a:cubicBezTo>
                    <a:pt x="16883" y="5213"/>
                    <a:pt x="16883" y="4473"/>
                    <a:pt x="16883" y="3992"/>
                  </a:cubicBezTo>
                  <a:cubicBezTo>
                    <a:pt x="16883" y="3793"/>
                    <a:pt x="16904" y="3559"/>
                    <a:pt x="16883" y="3306"/>
                  </a:cubicBezTo>
                  <a:cubicBezTo>
                    <a:pt x="16863" y="2912"/>
                    <a:pt x="16371" y="2534"/>
                    <a:pt x="15517" y="2216"/>
                  </a:cubicBezTo>
                  <a:lnTo>
                    <a:pt x="9764" y="105"/>
                  </a:lnTo>
                  <a:cubicBezTo>
                    <a:pt x="9581" y="37"/>
                    <a:pt x="9295" y="2"/>
                    <a:pt x="9007" y="0"/>
                  </a:cubicBezTo>
                  <a:close/>
                  <a:moveTo>
                    <a:pt x="3801" y="6351"/>
                  </a:moveTo>
                  <a:cubicBezTo>
                    <a:pt x="3049" y="6351"/>
                    <a:pt x="2441" y="6514"/>
                    <a:pt x="2441" y="6714"/>
                  </a:cubicBezTo>
                  <a:lnTo>
                    <a:pt x="2441" y="12025"/>
                  </a:lnTo>
                  <a:cubicBezTo>
                    <a:pt x="2441" y="12090"/>
                    <a:pt x="2234" y="12145"/>
                    <a:pt x="1990" y="12145"/>
                  </a:cubicBezTo>
                  <a:lnTo>
                    <a:pt x="1055" y="12145"/>
                  </a:lnTo>
                  <a:cubicBezTo>
                    <a:pt x="486" y="12145"/>
                    <a:pt x="0" y="12269"/>
                    <a:pt x="0" y="12425"/>
                  </a:cubicBezTo>
                  <a:lnTo>
                    <a:pt x="0" y="20961"/>
                  </a:lnTo>
                  <a:cubicBezTo>
                    <a:pt x="0" y="21312"/>
                    <a:pt x="1074" y="21599"/>
                    <a:pt x="2396" y="21599"/>
                  </a:cubicBezTo>
                  <a:lnTo>
                    <a:pt x="19204" y="21599"/>
                  </a:lnTo>
                  <a:cubicBezTo>
                    <a:pt x="20526" y="21599"/>
                    <a:pt x="21600" y="21312"/>
                    <a:pt x="21600" y="20961"/>
                  </a:cubicBezTo>
                  <a:lnTo>
                    <a:pt x="21600" y="12425"/>
                  </a:lnTo>
                  <a:cubicBezTo>
                    <a:pt x="21600" y="12269"/>
                    <a:pt x="21136" y="12140"/>
                    <a:pt x="20526" y="12145"/>
                  </a:cubicBezTo>
                  <a:lnTo>
                    <a:pt x="19585" y="12145"/>
                  </a:lnTo>
                  <a:cubicBezTo>
                    <a:pt x="19341" y="12145"/>
                    <a:pt x="19140" y="12090"/>
                    <a:pt x="19140" y="12025"/>
                  </a:cubicBezTo>
                  <a:lnTo>
                    <a:pt x="19140" y="6714"/>
                  </a:lnTo>
                  <a:cubicBezTo>
                    <a:pt x="19140" y="6514"/>
                    <a:pt x="18532" y="6351"/>
                    <a:pt x="17780" y="6351"/>
                  </a:cubicBezTo>
                  <a:lnTo>
                    <a:pt x="3801" y="6351"/>
                  </a:lnTo>
                  <a:close/>
                </a:path>
              </a:pathLst>
            </a:custGeom>
            <a:solidFill>
              <a:srgbClr val="E1556E"/>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4" name="Mustache"/>
            <p:cNvSpPr/>
            <p:nvPr/>
          </p:nvSpPr>
          <p:spPr>
            <a:xfrm>
              <a:off x="2725689" y="3807486"/>
              <a:ext cx="603603" cy="183563"/>
            </a:xfrm>
            <a:custGeom>
              <a:avLst/>
              <a:gdLst/>
              <a:ahLst/>
              <a:cxnLst>
                <a:cxn ang="0">
                  <a:pos x="wd2" y="hd2"/>
                </a:cxn>
                <a:cxn ang="5400000">
                  <a:pos x="wd2" y="hd2"/>
                </a:cxn>
                <a:cxn ang="10800000">
                  <a:pos x="wd2" y="hd2"/>
                </a:cxn>
                <a:cxn ang="16200000">
                  <a:pos x="wd2" y="hd2"/>
                </a:cxn>
              </a:cxnLst>
              <a:rect l="0" t="0" r="r" b="b"/>
              <a:pathLst>
                <a:path w="21600" h="18672" extrusionOk="0">
                  <a:moveTo>
                    <a:pt x="8998" y="0"/>
                  </a:moveTo>
                  <a:cubicBezTo>
                    <a:pt x="8482" y="0"/>
                    <a:pt x="8001" y="402"/>
                    <a:pt x="7584" y="1098"/>
                  </a:cubicBezTo>
                  <a:lnTo>
                    <a:pt x="7582" y="1094"/>
                  </a:lnTo>
                  <a:cubicBezTo>
                    <a:pt x="7582" y="1094"/>
                    <a:pt x="7563" y="1129"/>
                    <a:pt x="7494" y="1257"/>
                  </a:cubicBezTo>
                  <a:cubicBezTo>
                    <a:pt x="7458" y="1322"/>
                    <a:pt x="7421" y="1383"/>
                    <a:pt x="7386" y="1453"/>
                  </a:cubicBezTo>
                  <a:cubicBezTo>
                    <a:pt x="7095" y="1987"/>
                    <a:pt x="6392" y="3270"/>
                    <a:pt x="4739" y="6255"/>
                  </a:cubicBezTo>
                  <a:cubicBezTo>
                    <a:pt x="4739" y="6255"/>
                    <a:pt x="3029" y="9405"/>
                    <a:pt x="1998" y="9104"/>
                  </a:cubicBezTo>
                  <a:cubicBezTo>
                    <a:pt x="1998" y="9104"/>
                    <a:pt x="974" y="9016"/>
                    <a:pt x="987" y="5713"/>
                  </a:cubicBezTo>
                  <a:cubicBezTo>
                    <a:pt x="987" y="5713"/>
                    <a:pt x="929" y="1937"/>
                    <a:pt x="2082" y="1885"/>
                  </a:cubicBezTo>
                  <a:cubicBezTo>
                    <a:pt x="2082" y="1885"/>
                    <a:pt x="2758" y="1671"/>
                    <a:pt x="3235" y="2610"/>
                  </a:cubicBezTo>
                  <a:cubicBezTo>
                    <a:pt x="3235" y="2610"/>
                    <a:pt x="2839" y="405"/>
                    <a:pt x="1689" y="662"/>
                  </a:cubicBezTo>
                  <a:cubicBezTo>
                    <a:pt x="649" y="894"/>
                    <a:pt x="0" y="3740"/>
                    <a:pt x="0" y="7531"/>
                  </a:cubicBezTo>
                  <a:cubicBezTo>
                    <a:pt x="0" y="8916"/>
                    <a:pt x="103" y="14137"/>
                    <a:pt x="3416" y="17403"/>
                  </a:cubicBezTo>
                  <a:cubicBezTo>
                    <a:pt x="3416" y="17403"/>
                    <a:pt x="8195" y="21600"/>
                    <a:pt x="10800" y="14731"/>
                  </a:cubicBezTo>
                  <a:cubicBezTo>
                    <a:pt x="13405" y="21600"/>
                    <a:pt x="18185" y="17403"/>
                    <a:pt x="18184" y="17403"/>
                  </a:cubicBezTo>
                  <a:cubicBezTo>
                    <a:pt x="21497" y="14137"/>
                    <a:pt x="21600" y="8916"/>
                    <a:pt x="21600" y="7531"/>
                  </a:cubicBezTo>
                  <a:cubicBezTo>
                    <a:pt x="21600" y="3740"/>
                    <a:pt x="20804" y="1063"/>
                    <a:pt x="19911" y="662"/>
                  </a:cubicBezTo>
                  <a:cubicBezTo>
                    <a:pt x="18772" y="151"/>
                    <a:pt x="18365" y="2610"/>
                    <a:pt x="18365" y="2610"/>
                  </a:cubicBezTo>
                  <a:cubicBezTo>
                    <a:pt x="18842" y="1671"/>
                    <a:pt x="19518" y="1885"/>
                    <a:pt x="19518" y="1885"/>
                  </a:cubicBezTo>
                  <a:cubicBezTo>
                    <a:pt x="20671" y="1937"/>
                    <a:pt x="20613" y="5713"/>
                    <a:pt x="20613" y="5713"/>
                  </a:cubicBezTo>
                  <a:cubicBezTo>
                    <a:pt x="20626" y="9016"/>
                    <a:pt x="19602" y="9104"/>
                    <a:pt x="19602" y="9104"/>
                  </a:cubicBezTo>
                  <a:cubicBezTo>
                    <a:pt x="18571" y="9405"/>
                    <a:pt x="16861" y="6255"/>
                    <a:pt x="16861" y="6255"/>
                  </a:cubicBezTo>
                  <a:cubicBezTo>
                    <a:pt x="15208" y="3271"/>
                    <a:pt x="14504" y="1987"/>
                    <a:pt x="14214" y="1453"/>
                  </a:cubicBezTo>
                  <a:cubicBezTo>
                    <a:pt x="14179" y="1383"/>
                    <a:pt x="14142" y="1322"/>
                    <a:pt x="14106" y="1257"/>
                  </a:cubicBezTo>
                  <a:cubicBezTo>
                    <a:pt x="14037" y="1129"/>
                    <a:pt x="14018" y="1094"/>
                    <a:pt x="14018" y="1094"/>
                  </a:cubicBezTo>
                  <a:lnTo>
                    <a:pt x="14016" y="1098"/>
                  </a:lnTo>
                  <a:cubicBezTo>
                    <a:pt x="13599" y="402"/>
                    <a:pt x="13118" y="0"/>
                    <a:pt x="12602" y="0"/>
                  </a:cubicBezTo>
                  <a:cubicBezTo>
                    <a:pt x="11918" y="0"/>
                    <a:pt x="11291" y="700"/>
                    <a:pt x="10800" y="1871"/>
                  </a:cubicBezTo>
                  <a:cubicBezTo>
                    <a:pt x="10309" y="700"/>
                    <a:pt x="9682" y="0"/>
                    <a:pt x="8998" y="0"/>
                  </a:cubicBezTo>
                  <a:close/>
                </a:path>
              </a:pathLst>
            </a:custGeom>
            <a:solidFill>
              <a:srgbClr val="E1556E"/>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36" name="High Heel"/>
            <p:cNvSpPr/>
            <p:nvPr/>
          </p:nvSpPr>
          <p:spPr>
            <a:xfrm>
              <a:off x="2496788" y="4052514"/>
              <a:ext cx="715225" cy="585351"/>
            </a:xfrm>
            <a:custGeom>
              <a:avLst/>
              <a:gdLst/>
              <a:ahLst/>
              <a:cxnLst>
                <a:cxn ang="0">
                  <a:pos x="wd2" y="hd2"/>
                </a:cxn>
                <a:cxn ang="5400000">
                  <a:pos x="wd2" y="hd2"/>
                </a:cxn>
                <a:cxn ang="10800000">
                  <a:pos x="wd2" y="hd2"/>
                </a:cxn>
                <a:cxn ang="16200000">
                  <a:pos x="wd2" y="hd2"/>
                </a:cxn>
              </a:cxnLst>
              <a:rect l="0" t="0" r="r" b="b"/>
              <a:pathLst>
                <a:path w="21237" h="21586" extrusionOk="0">
                  <a:moveTo>
                    <a:pt x="18731" y="4"/>
                  </a:moveTo>
                  <a:cubicBezTo>
                    <a:pt x="18645" y="22"/>
                    <a:pt x="18602" y="99"/>
                    <a:pt x="18602" y="99"/>
                  </a:cubicBezTo>
                  <a:lnTo>
                    <a:pt x="14428" y="6099"/>
                  </a:lnTo>
                  <a:cubicBezTo>
                    <a:pt x="10754" y="11722"/>
                    <a:pt x="7681" y="15356"/>
                    <a:pt x="7681" y="15356"/>
                  </a:cubicBezTo>
                  <a:cubicBezTo>
                    <a:pt x="5780" y="17393"/>
                    <a:pt x="4741" y="16858"/>
                    <a:pt x="3499" y="16884"/>
                  </a:cubicBezTo>
                  <a:cubicBezTo>
                    <a:pt x="2193" y="16911"/>
                    <a:pt x="1910" y="16991"/>
                    <a:pt x="1316" y="17162"/>
                  </a:cubicBezTo>
                  <a:cubicBezTo>
                    <a:pt x="89" y="17519"/>
                    <a:pt x="5" y="20754"/>
                    <a:pt x="0" y="21434"/>
                  </a:cubicBezTo>
                  <a:cubicBezTo>
                    <a:pt x="0" y="21513"/>
                    <a:pt x="48" y="21559"/>
                    <a:pt x="75" y="21559"/>
                  </a:cubicBezTo>
                  <a:cubicBezTo>
                    <a:pt x="2320" y="21553"/>
                    <a:pt x="10718" y="21553"/>
                    <a:pt x="10718" y="21553"/>
                  </a:cubicBezTo>
                  <a:cubicBezTo>
                    <a:pt x="11318" y="21553"/>
                    <a:pt x="11456" y="21269"/>
                    <a:pt x="11551" y="20939"/>
                  </a:cubicBezTo>
                  <a:cubicBezTo>
                    <a:pt x="13446" y="14577"/>
                    <a:pt x="15936" y="11736"/>
                    <a:pt x="15936" y="11736"/>
                  </a:cubicBezTo>
                  <a:cubicBezTo>
                    <a:pt x="16923" y="12725"/>
                    <a:pt x="16790" y="15191"/>
                    <a:pt x="16790" y="15191"/>
                  </a:cubicBezTo>
                  <a:lnTo>
                    <a:pt x="16790" y="21586"/>
                  </a:lnTo>
                  <a:lnTo>
                    <a:pt x="17953" y="21586"/>
                  </a:lnTo>
                  <a:cubicBezTo>
                    <a:pt x="17953" y="18191"/>
                    <a:pt x="18967" y="12032"/>
                    <a:pt x="18967" y="12032"/>
                  </a:cubicBezTo>
                  <a:cubicBezTo>
                    <a:pt x="19423" y="9474"/>
                    <a:pt x="20777" y="9843"/>
                    <a:pt x="21191" y="6204"/>
                  </a:cubicBezTo>
                  <a:cubicBezTo>
                    <a:pt x="21600" y="2564"/>
                    <a:pt x="19116" y="264"/>
                    <a:pt x="19116" y="264"/>
                  </a:cubicBezTo>
                  <a:cubicBezTo>
                    <a:pt x="18946" y="26"/>
                    <a:pt x="18817" y="-14"/>
                    <a:pt x="18731" y="4"/>
                  </a:cubicBezTo>
                  <a:close/>
                </a:path>
              </a:pathLst>
            </a:custGeom>
            <a:solidFill>
              <a:srgbClr val="E1556E"/>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43" name="Gender Identity"/>
            <p:cNvSpPr txBox="1"/>
            <p:nvPr/>
          </p:nvSpPr>
          <p:spPr>
            <a:xfrm>
              <a:off x="6004712" y="1859482"/>
              <a:ext cx="4715523" cy="1334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a:pPr>
              <a:r>
                <a:rPr b="1" dirty="0">
                  <a:latin typeface="Arial" panose="020B0604020202020204" pitchFamily="34" charset="0"/>
                  <a:cs typeface="Arial" panose="020B0604020202020204" pitchFamily="34" charset="0"/>
                </a:rPr>
                <a:t>Gender Identity</a:t>
              </a:r>
              <a:endParaRPr lang="en-GB" b="1" dirty="0">
                <a:latin typeface="Arial" panose="020B0604020202020204" pitchFamily="34" charset="0"/>
                <a:cs typeface="Arial" panose="020B0604020202020204" pitchFamily="34" charset="0"/>
              </a:endParaRPr>
            </a:p>
            <a:p>
              <a:pPr>
                <a:defRPr/>
              </a:pPr>
              <a:r>
                <a:rPr lang="en-GB" sz="1600" dirty="0">
                  <a:latin typeface="Arial" panose="020B0604020202020204" pitchFamily="34" charset="0"/>
                  <a:cs typeface="Arial" panose="020B0604020202020204" pitchFamily="34" charset="0"/>
                </a:rPr>
                <a:t>A person’s internal sense of being a gender</a:t>
              </a:r>
            </a:p>
            <a:p>
              <a:pPr>
                <a:defRPr/>
              </a:pPr>
              <a:r>
                <a:rPr lang="en-GB" sz="1600" dirty="0">
                  <a:latin typeface="Arial" panose="020B0604020202020204" pitchFamily="34" charset="0"/>
                  <a:cs typeface="Arial" panose="020B0604020202020204" pitchFamily="34" charset="0"/>
                </a:rPr>
                <a:t>Not binary, fixed, limited, or the same as sex.</a:t>
              </a:r>
            </a:p>
            <a:p>
              <a:pPr>
                <a:defRPr/>
              </a:pPr>
              <a:r>
                <a:rPr lang="en-GB" sz="1600" dirty="0">
                  <a:latin typeface="Arial" panose="020B0604020202020204" pitchFamily="34" charset="0"/>
                  <a:cs typeface="Arial" panose="020B0604020202020204" pitchFamily="34" charset="0"/>
                </a:rPr>
                <a:t>If a person’s gender identity is not the same as the </a:t>
              </a:r>
            </a:p>
            <a:p>
              <a:pPr>
                <a:defRPr/>
              </a:pPr>
              <a:r>
                <a:rPr lang="en-GB" sz="1600" dirty="0">
                  <a:latin typeface="Arial" panose="020B0604020202020204" pitchFamily="34" charset="0"/>
                  <a:cs typeface="Arial" panose="020B0604020202020204" pitchFamily="34" charset="0"/>
                </a:rPr>
                <a:t>one assigned at birth, they are transgender.</a:t>
              </a:r>
              <a:endParaRPr sz="1600" dirty="0">
                <a:latin typeface="Arial" panose="020B0604020202020204" pitchFamily="34" charset="0"/>
                <a:cs typeface="Arial" panose="020B0604020202020204" pitchFamily="34" charset="0"/>
              </a:endParaRPr>
            </a:p>
          </p:txBody>
        </p:sp>
        <p:sp>
          <p:nvSpPr>
            <p:cNvPr id="144" name="Gender Expression"/>
            <p:cNvSpPr txBox="1"/>
            <p:nvPr/>
          </p:nvSpPr>
          <p:spPr>
            <a:xfrm>
              <a:off x="6004711" y="3447150"/>
              <a:ext cx="4253920" cy="1087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a:pPr>
              <a:r>
                <a:rPr b="1" dirty="0">
                  <a:latin typeface="Arial" panose="020B0604020202020204" pitchFamily="34" charset="0"/>
                  <a:cs typeface="Arial" panose="020B0604020202020204" pitchFamily="34" charset="0"/>
                </a:rPr>
                <a:t>Gender Expression</a:t>
              </a:r>
              <a:endParaRPr lang="en-GB" b="1" dirty="0">
                <a:latin typeface="Arial" panose="020B0604020202020204" pitchFamily="34" charset="0"/>
                <a:cs typeface="Arial" panose="020B0604020202020204" pitchFamily="34" charset="0"/>
              </a:endParaRPr>
            </a:p>
            <a:p>
              <a:pPr>
                <a:defRPr/>
              </a:pPr>
              <a:r>
                <a:rPr lang="en-GB" sz="1600" dirty="0">
                  <a:latin typeface="Arial" panose="020B0604020202020204" pitchFamily="34" charset="0"/>
                  <a:cs typeface="Arial" panose="020B0604020202020204" pitchFamily="34" charset="0"/>
                </a:rPr>
                <a:t>How a person presents themselves</a:t>
              </a:r>
            </a:p>
            <a:p>
              <a:pPr>
                <a:defRPr/>
              </a:pPr>
              <a:r>
                <a:rPr lang="en-GB" sz="1600" dirty="0">
                  <a:latin typeface="Arial" panose="020B0604020202020204" pitchFamily="34" charset="0"/>
                  <a:cs typeface="Arial" panose="020B0604020202020204" pitchFamily="34" charset="0"/>
                </a:rPr>
                <a:t>Can change daily, doesn’t necessarily ‘match’ </a:t>
              </a:r>
            </a:p>
            <a:p>
              <a:pPr>
                <a:defRPr/>
              </a:pPr>
              <a:r>
                <a:rPr lang="en-GB" sz="1600" dirty="0">
                  <a:latin typeface="Arial" panose="020B0604020202020204" pitchFamily="34" charset="0"/>
                  <a:cs typeface="Arial" panose="020B0604020202020204" pitchFamily="34" charset="0"/>
                </a:rPr>
                <a:t>with gender identity</a:t>
              </a:r>
              <a:endParaRPr sz="1600" dirty="0">
                <a:latin typeface="Arial" panose="020B0604020202020204" pitchFamily="34" charset="0"/>
                <a:cs typeface="Arial" panose="020B0604020202020204" pitchFamily="34" charset="0"/>
              </a:endParaRPr>
            </a:p>
          </p:txBody>
        </p:sp>
        <p:sp>
          <p:nvSpPr>
            <p:cNvPr id="2" name="Right Brace 1">
              <a:extLst>
                <a:ext uri="{FF2B5EF4-FFF2-40B4-BE49-F238E27FC236}">
                  <a16:creationId xmlns:a16="http://schemas.microsoft.com/office/drawing/2014/main" id="{773D3D14-F3EA-8D40-B761-47D72902B9B9}"/>
                </a:ext>
              </a:extLst>
            </p:cNvPr>
            <p:cNvSpPr/>
            <p:nvPr/>
          </p:nvSpPr>
          <p:spPr>
            <a:xfrm>
              <a:off x="5343143" y="2028086"/>
              <a:ext cx="238712" cy="996812"/>
            </a:xfrm>
            <a:prstGeom prst="rightBrace">
              <a:avLst/>
            </a:prstGeom>
            <a:ln w="38100">
              <a:solidFill>
                <a:srgbClr val="FECB00"/>
              </a:solidFill>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en-US">
                <a:solidFill>
                  <a:prstClr val="black"/>
                </a:solidFill>
                <a:latin typeface="Calibri"/>
              </a:endParaRPr>
            </a:p>
          </p:txBody>
        </p:sp>
        <p:sp>
          <p:nvSpPr>
            <p:cNvPr id="30" name="Right Brace 29">
              <a:extLst>
                <a:ext uri="{FF2B5EF4-FFF2-40B4-BE49-F238E27FC236}">
                  <a16:creationId xmlns:a16="http://schemas.microsoft.com/office/drawing/2014/main" id="{A841BB0A-A704-BD45-817D-6DA18A3FBF0C}"/>
                </a:ext>
              </a:extLst>
            </p:cNvPr>
            <p:cNvSpPr/>
            <p:nvPr/>
          </p:nvSpPr>
          <p:spPr>
            <a:xfrm>
              <a:off x="5358550" y="3206413"/>
              <a:ext cx="223306" cy="1429486"/>
            </a:xfrm>
            <a:prstGeom prst="rightBrace">
              <a:avLst/>
            </a:prstGeom>
            <a:ln w="38100">
              <a:solidFill>
                <a:srgbClr val="E1556E"/>
              </a:solidFill>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en-US">
                <a:solidFill>
                  <a:prstClr val="black"/>
                </a:solidFill>
                <a:latin typeface="Calibri"/>
              </a:endParaRPr>
            </a:p>
          </p:txBody>
        </p:sp>
      </p:grpSp>
      <p:grpSp>
        <p:nvGrpSpPr>
          <p:cNvPr id="6" name="Group 5"/>
          <p:cNvGrpSpPr/>
          <p:nvPr/>
        </p:nvGrpSpPr>
        <p:grpSpPr>
          <a:xfrm>
            <a:off x="1864142" y="1917723"/>
            <a:ext cx="8281387" cy="1629967"/>
            <a:chOff x="1982502" y="4728890"/>
            <a:chExt cx="8281387" cy="1629967"/>
          </a:xfrm>
        </p:grpSpPr>
        <p:sp>
          <p:nvSpPr>
            <p:cNvPr id="125" name="Shape"/>
            <p:cNvSpPr/>
            <p:nvPr/>
          </p:nvSpPr>
          <p:spPr>
            <a:xfrm>
              <a:off x="1982502" y="4876573"/>
              <a:ext cx="1743795" cy="1334601"/>
            </a:xfrm>
            <a:custGeom>
              <a:avLst/>
              <a:gdLst/>
              <a:ahLst/>
              <a:cxnLst>
                <a:cxn ang="0">
                  <a:pos x="wd2" y="hd2"/>
                </a:cxn>
                <a:cxn ang="5400000">
                  <a:pos x="wd2" y="hd2"/>
                </a:cxn>
                <a:cxn ang="10800000">
                  <a:pos x="wd2" y="hd2"/>
                </a:cxn>
                <a:cxn ang="16200000">
                  <a:pos x="wd2" y="hd2"/>
                </a:cxn>
              </a:cxnLst>
              <a:rect l="0" t="0" r="r" b="b"/>
              <a:pathLst>
                <a:path w="21582" h="21184" extrusionOk="0">
                  <a:moveTo>
                    <a:pt x="6910" y="1839"/>
                  </a:moveTo>
                  <a:cubicBezTo>
                    <a:pt x="7328" y="1418"/>
                    <a:pt x="7785" y="1064"/>
                    <a:pt x="8273" y="792"/>
                  </a:cubicBezTo>
                  <a:cubicBezTo>
                    <a:pt x="8751" y="525"/>
                    <a:pt x="9254" y="341"/>
                    <a:pt x="9764" y="200"/>
                  </a:cubicBezTo>
                  <a:cubicBezTo>
                    <a:pt x="10246" y="67"/>
                    <a:pt x="10735" y="-28"/>
                    <a:pt x="11227" y="8"/>
                  </a:cubicBezTo>
                  <a:cubicBezTo>
                    <a:pt x="11769" y="48"/>
                    <a:pt x="12295" y="244"/>
                    <a:pt x="12803" y="490"/>
                  </a:cubicBezTo>
                  <a:cubicBezTo>
                    <a:pt x="13241" y="702"/>
                    <a:pt x="13669" y="951"/>
                    <a:pt x="14076" y="1248"/>
                  </a:cubicBezTo>
                  <a:cubicBezTo>
                    <a:pt x="14511" y="1566"/>
                    <a:pt x="14920" y="1937"/>
                    <a:pt x="15333" y="2299"/>
                  </a:cubicBezTo>
                  <a:cubicBezTo>
                    <a:pt x="15621" y="2551"/>
                    <a:pt x="15914" y="2802"/>
                    <a:pt x="16151" y="3132"/>
                  </a:cubicBezTo>
                  <a:cubicBezTo>
                    <a:pt x="16349" y="3409"/>
                    <a:pt x="16525" y="3749"/>
                    <a:pt x="16815" y="3810"/>
                  </a:cubicBezTo>
                  <a:cubicBezTo>
                    <a:pt x="17020" y="3854"/>
                    <a:pt x="17221" y="3738"/>
                    <a:pt x="17378" y="3561"/>
                  </a:cubicBezTo>
                  <a:cubicBezTo>
                    <a:pt x="17488" y="3437"/>
                    <a:pt x="17579" y="3282"/>
                    <a:pt x="17708" y="3193"/>
                  </a:cubicBezTo>
                  <a:cubicBezTo>
                    <a:pt x="17850" y="3095"/>
                    <a:pt x="18020" y="3089"/>
                    <a:pt x="18164" y="2998"/>
                  </a:cubicBezTo>
                  <a:cubicBezTo>
                    <a:pt x="18270" y="2931"/>
                    <a:pt x="18360" y="2820"/>
                    <a:pt x="18475" y="2786"/>
                  </a:cubicBezTo>
                  <a:cubicBezTo>
                    <a:pt x="18617" y="2744"/>
                    <a:pt x="18766" y="2827"/>
                    <a:pt x="18906" y="2776"/>
                  </a:cubicBezTo>
                  <a:cubicBezTo>
                    <a:pt x="19100" y="2706"/>
                    <a:pt x="19182" y="2438"/>
                    <a:pt x="19305" y="2238"/>
                  </a:cubicBezTo>
                  <a:cubicBezTo>
                    <a:pt x="19492" y="1931"/>
                    <a:pt x="19785" y="1777"/>
                    <a:pt x="20086" y="1726"/>
                  </a:cubicBezTo>
                  <a:cubicBezTo>
                    <a:pt x="20343" y="1682"/>
                    <a:pt x="20603" y="1709"/>
                    <a:pt x="20855" y="1784"/>
                  </a:cubicBezTo>
                  <a:cubicBezTo>
                    <a:pt x="21033" y="1836"/>
                    <a:pt x="21211" y="1915"/>
                    <a:pt x="21339" y="2084"/>
                  </a:cubicBezTo>
                  <a:cubicBezTo>
                    <a:pt x="21430" y="2204"/>
                    <a:pt x="21486" y="2358"/>
                    <a:pt x="21523" y="2519"/>
                  </a:cubicBezTo>
                  <a:cubicBezTo>
                    <a:pt x="21580" y="2771"/>
                    <a:pt x="21590" y="3036"/>
                    <a:pt x="21578" y="3298"/>
                  </a:cubicBezTo>
                  <a:cubicBezTo>
                    <a:pt x="21561" y="3665"/>
                    <a:pt x="21502" y="4027"/>
                    <a:pt x="21420" y="4380"/>
                  </a:cubicBezTo>
                  <a:cubicBezTo>
                    <a:pt x="21316" y="4833"/>
                    <a:pt x="21174" y="5277"/>
                    <a:pt x="20926" y="5626"/>
                  </a:cubicBezTo>
                  <a:cubicBezTo>
                    <a:pt x="20830" y="5761"/>
                    <a:pt x="20717" y="5886"/>
                    <a:pt x="20682" y="6063"/>
                  </a:cubicBezTo>
                  <a:cubicBezTo>
                    <a:pt x="20625" y="6357"/>
                    <a:pt x="20801" y="6622"/>
                    <a:pt x="20832" y="6916"/>
                  </a:cubicBezTo>
                  <a:cubicBezTo>
                    <a:pt x="20843" y="7021"/>
                    <a:pt x="20835" y="7130"/>
                    <a:pt x="20862" y="7230"/>
                  </a:cubicBezTo>
                  <a:cubicBezTo>
                    <a:pt x="20891" y="7340"/>
                    <a:pt x="20951" y="7458"/>
                    <a:pt x="20891" y="7543"/>
                  </a:cubicBezTo>
                  <a:cubicBezTo>
                    <a:pt x="20568" y="8005"/>
                    <a:pt x="20666" y="6905"/>
                    <a:pt x="20488" y="6827"/>
                  </a:cubicBezTo>
                  <a:cubicBezTo>
                    <a:pt x="20368" y="6775"/>
                    <a:pt x="20275" y="6938"/>
                    <a:pt x="20214" y="7101"/>
                  </a:cubicBezTo>
                  <a:cubicBezTo>
                    <a:pt x="20125" y="7337"/>
                    <a:pt x="20011" y="7558"/>
                    <a:pt x="19853" y="7724"/>
                  </a:cubicBezTo>
                  <a:cubicBezTo>
                    <a:pt x="19708" y="7876"/>
                    <a:pt x="19533" y="7972"/>
                    <a:pt x="19352" y="8031"/>
                  </a:cubicBezTo>
                  <a:cubicBezTo>
                    <a:pt x="19108" y="8111"/>
                    <a:pt x="18851" y="8124"/>
                    <a:pt x="18609" y="8031"/>
                  </a:cubicBezTo>
                  <a:cubicBezTo>
                    <a:pt x="18414" y="7956"/>
                    <a:pt x="18239" y="7814"/>
                    <a:pt x="18047" y="7723"/>
                  </a:cubicBezTo>
                  <a:cubicBezTo>
                    <a:pt x="17838" y="7623"/>
                    <a:pt x="17609" y="7584"/>
                    <a:pt x="17422" y="7426"/>
                  </a:cubicBezTo>
                  <a:cubicBezTo>
                    <a:pt x="17330" y="7348"/>
                    <a:pt x="17252" y="7244"/>
                    <a:pt x="17180" y="7137"/>
                  </a:cubicBezTo>
                  <a:cubicBezTo>
                    <a:pt x="17078" y="6986"/>
                    <a:pt x="16983" y="6823"/>
                    <a:pt x="16936" y="6633"/>
                  </a:cubicBezTo>
                  <a:cubicBezTo>
                    <a:pt x="16892" y="6457"/>
                    <a:pt x="16890" y="6263"/>
                    <a:pt x="16811" y="6109"/>
                  </a:cubicBezTo>
                  <a:cubicBezTo>
                    <a:pt x="16732" y="5955"/>
                    <a:pt x="16596" y="5877"/>
                    <a:pt x="16482" y="5768"/>
                  </a:cubicBezTo>
                  <a:cubicBezTo>
                    <a:pt x="16302" y="5597"/>
                    <a:pt x="16179" y="5349"/>
                    <a:pt x="16012" y="5157"/>
                  </a:cubicBezTo>
                  <a:cubicBezTo>
                    <a:pt x="15836" y="4955"/>
                    <a:pt x="15618" y="4823"/>
                    <a:pt x="15446" y="4616"/>
                  </a:cubicBezTo>
                  <a:cubicBezTo>
                    <a:pt x="15301" y="4440"/>
                    <a:pt x="15162" y="4210"/>
                    <a:pt x="14965" y="4244"/>
                  </a:cubicBezTo>
                  <a:cubicBezTo>
                    <a:pt x="14555" y="4316"/>
                    <a:pt x="14714" y="5012"/>
                    <a:pt x="14736" y="5585"/>
                  </a:cubicBezTo>
                  <a:cubicBezTo>
                    <a:pt x="14757" y="6152"/>
                    <a:pt x="14431" y="6605"/>
                    <a:pt x="14243" y="7113"/>
                  </a:cubicBezTo>
                  <a:cubicBezTo>
                    <a:pt x="14072" y="7574"/>
                    <a:pt x="14012" y="8103"/>
                    <a:pt x="13766" y="8508"/>
                  </a:cubicBezTo>
                  <a:cubicBezTo>
                    <a:pt x="13608" y="8768"/>
                    <a:pt x="13385" y="8953"/>
                    <a:pt x="13238" y="9224"/>
                  </a:cubicBezTo>
                  <a:cubicBezTo>
                    <a:pt x="13147" y="9392"/>
                    <a:pt x="13089" y="9585"/>
                    <a:pt x="13065" y="9787"/>
                  </a:cubicBezTo>
                  <a:cubicBezTo>
                    <a:pt x="13027" y="10104"/>
                    <a:pt x="13074" y="10425"/>
                    <a:pt x="13139" y="10735"/>
                  </a:cubicBezTo>
                  <a:cubicBezTo>
                    <a:pt x="13234" y="11196"/>
                    <a:pt x="13369" y="11641"/>
                    <a:pt x="13498" y="12088"/>
                  </a:cubicBezTo>
                  <a:cubicBezTo>
                    <a:pt x="13623" y="12517"/>
                    <a:pt x="13743" y="12952"/>
                    <a:pt x="13769" y="13409"/>
                  </a:cubicBezTo>
                  <a:cubicBezTo>
                    <a:pt x="13797" y="13896"/>
                    <a:pt x="13718" y="14380"/>
                    <a:pt x="13599" y="14844"/>
                  </a:cubicBezTo>
                  <a:cubicBezTo>
                    <a:pt x="13434" y="15487"/>
                    <a:pt x="13196" y="16094"/>
                    <a:pt x="12924" y="16674"/>
                  </a:cubicBezTo>
                  <a:cubicBezTo>
                    <a:pt x="12680" y="17193"/>
                    <a:pt x="12410" y="17690"/>
                    <a:pt x="12121" y="18169"/>
                  </a:cubicBezTo>
                  <a:cubicBezTo>
                    <a:pt x="11920" y="18502"/>
                    <a:pt x="11705" y="18849"/>
                    <a:pt x="11694" y="19271"/>
                  </a:cubicBezTo>
                  <a:cubicBezTo>
                    <a:pt x="11687" y="19559"/>
                    <a:pt x="11782" y="19839"/>
                    <a:pt x="11758" y="20126"/>
                  </a:cubicBezTo>
                  <a:cubicBezTo>
                    <a:pt x="11643" y="21491"/>
                    <a:pt x="10078" y="21572"/>
                    <a:pt x="9877" y="20155"/>
                  </a:cubicBezTo>
                  <a:cubicBezTo>
                    <a:pt x="9840" y="19890"/>
                    <a:pt x="9897" y="19618"/>
                    <a:pt x="9864" y="19352"/>
                  </a:cubicBezTo>
                  <a:cubicBezTo>
                    <a:pt x="9822" y="19018"/>
                    <a:pt x="9650" y="18746"/>
                    <a:pt x="9478" y="18490"/>
                  </a:cubicBezTo>
                  <a:cubicBezTo>
                    <a:pt x="9253" y="18156"/>
                    <a:pt x="9020" y="17828"/>
                    <a:pt x="8836" y="17455"/>
                  </a:cubicBezTo>
                  <a:cubicBezTo>
                    <a:pt x="8686" y="17152"/>
                    <a:pt x="8570" y="16824"/>
                    <a:pt x="8442" y="16506"/>
                  </a:cubicBezTo>
                  <a:cubicBezTo>
                    <a:pt x="8259" y="16052"/>
                    <a:pt x="8049" y="15609"/>
                    <a:pt x="7980" y="15105"/>
                  </a:cubicBezTo>
                  <a:cubicBezTo>
                    <a:pt x="7927" y="14719"/>
                    <a:pt x="7962" y="14325"/>
                    <a:pt x="7972" y="13934"/>
                  </a:cubicBezTo>
                  <a:cubicBezTo>
                    <a:pt x="7982" y="13543"/>
                    <a:pt x="7967" y="13151"/>
                    <a:pt x="8010" y="12763"/>
                  </a:cubicBezTo>
                  <a:cubicBezTo>
                    <a:pt x="8042" y="12472"/>
                    <a:pt x="8106" y="12189"/>
                    <a:pt x="8188" y="11915"/>
                  </a:cubicBezTo>
                  <a:cubicBezTo>
                    <a:pt x="8313" y="11495"/>
                    <a:pt x="8480" y="11095"/>
                    <a:pt x="8568" y="10660"/>
                  </a:cubicBezTo>
                  <a:cubicBezTo>
                    <a:pt x="8616" y="10423"/>
                    <a:pt x="8641" y="10179"/>
                    <a:pt x="8631" y="9935"/>
                  </a:cubicBezTo>
                  <a:cubicBezTo>
                    <a:pt x="8620" y="9660"/>
                    <a:pt x="8565" y="9388"/>
                    <a:pt x="8445" y="9160"/>
                  </a:cubicBezTo>
                  <a:cubicBezTo>
                    <a:pt x="8309" y="8902"/>
                    <a:pt x="8103" y="8726"/>
                    <a:pt x="7940" y="8497"/>
                  </a:cubicBezTo>
                  <a:cubicBezTo>
                    <a:pt x="7776" y="8267"/>
                    <a:pt x="7660" y="7991"/>
                    <a:pt x="7554" y="7711"/>
                  </a:cubicBezTo>
                  <a:cubicBezTo>
                    <a:pt x="7409" y="7327"/>
                    <a:pt x="7280" y="6932"/>
                    <a:pt x="7122" y="6557"/>
                  </a:cubicBezTo>
                  <a:cubicBezTo>
                    <a:pt x="6996" y="6258"/>
                    <a:pt x="6849" y="5955"/>
                    <a:pt x="6861" y="5614"/>
                  </a:cubicBezTo>
                  <a:cubicBezTo>
                    <a:pt x="6880" y="5087"/>
                    <a:pt x="7220" y="4467"/>
                    <a:pt x="6847" y="4176"/>
                  </a:cubicBezTo>
                  <a:cubicBezTo>
                    <a:pt x="6490" y="3896"/>
                    <a:pt x="6207" y="4505"/>
                    <a:pt x="5910" y="4940"/>
                  </a:cubicBezTo>
                  <a:cubicBezTo>
                    <a:pt x="5791" y="5115"/>
                    <a:pt x="5638" y="5245"/>
                    <a:pt x="5496" y="5389"/>
                  </a:cubicBezTo>
                  <a:cubicBezTo>
                    <a:pt x="5357" y="5531"/>
                    <a:pt x="5227" y="5687"/>
                    <a:pt x="5082" y="5817"/>
                  </a:cubicBezTo>
                  <a:cubicBezTo>
                    <a:pt x="4951" y="5934"/>
                    <a:pt x="4807" y="6033"/>
                    <a:pt x="4721" y="6205"/>
                  </a:cubicBezTo>
                  <a:cubicBezTo>
                    <a:pt x="4630" y="6390"/>
                    <a:pt x="4626" y="6621"/>
                    <a:pt x="4557" y="6820"/>
                  </a:cubicBezTo>
                  <a:cubicBezTo>
                    <a:pt x="4491" y="7008"/>
                    <a:pt x="4373" y="7153"/>
                    <a:pt x="4244" y="7277"/>
                  </a:cubicBezTo>
                  <a:cubicBezTo>
                    <a:pt x="4021" y="7492"/>
                    <a:pt x="3767" y="7646"/>
                    <a:pt x="3507" y="7777"/>
                  </a:cubicBezTo>
                  <a:cubicBezTo>
                    <a:pt x="3300" y="7881"/>
                    <a:pt x="3087" y="7972"/>
                    <a:pt x="2865" y="7996"/>
                  </a:cubicBezTo>
                  <a:cubicBezTo>
                    <a:pt x="2683" y="8015"/>
                    <a:pt x="2500" y="7988"/>
                    <a:pt x="2319" y="7952"/>
                  </a:cubicBezTo>
                  <a:cubicBezTo>
                    <a:pt x="2104" y="7909"/>
                    <a:pt x="1888" y="7852"/>
                    <a:pt x="1689" y="7735"/>
                  </a:cubicBezTo>
                  <a:cubicBezTo>
                    <a:pt x="1549" y="7652"/>
                    <a:pt x="1416" y="7536"/>
                    <a:pt x="1342" y="7361"/>
                  </a:cubicBezTo>
                  <a:cubicBezTo>
                    <a:pt x="1272" y="7197"/>
                    <a:pt x="1246" y="6980"/>
                    <a:pt x="1106" y="6920"/>
                  </a:cubicBezTo>
                  <a:cubicBezTo>
                    <a:pt x="920" y="6839"/>
                    <a:pt x="740" y="7081"/>
                    <a:pt x="792" y="7355"/>
                  </a:cubicBezTo>
                  <a:cubicBezTo>
                    <a:pt x="827" y="7537"/>
                    <a:pt x="936" y="7740"/>
                    <a:pt x="815" y="7843"/>
                  </a:cubicBezTo>
                  <a:cubicBezTo>
                    <a:pt x="617" y="8012"/>
                    <a:pt x="516" y="7444"/>
                    <a:pt x="700" y="7010"/>
                  </a:cubicBezTo>
                  <a:cubicBezTo>
                    <a:pt x="769" y="6848"/>
                    <a:pt x="782" y="6660"/>
                    <a:pt x="792" y="6476"/>
                  </a:cubicBezTo>
                  <a:cubicBezTo>
                    <a:pt x="801" y="6296"/>
                    <a:pt x="808" y="6115"/>
                    <a:pt x="793" y="5936"/>
                  </a:cubicBezTo>
                  <a:cubicBezTo>
                    <a:pt x="781" y="5796"/>
                    <a:pt x="757" y="5658"/>
                    <a:pt x="717" y="5527"/>
                  </a:cubicBezTo>
                  <a:cubicBezTo>
                    <a:pt x="613" y="5188"/>
                    <a:pt x="416" y="4915"/>
                    <a:pt x="268" y="4606"/>
                  </a:cubicBezTo>
                  <a:cubicBezTo>
                    <a:pt x="97" y="4252"/>
                    <a:pt x="-10" y="3849"/>
                    <a:pt x="1" y="3433"/>
                  </a:cubicBezTo>
                  <a:cubicBezTo>
                    <a:pt x="11" y="3041"/>
                    <a:pt x="126" y="2668"/>
                    <a:pt x="305" y="2350"/>
                  </a:cubicBezTo>
                  <a:cubicBezTo>
                    <a:pt x="497" y="2011"/>
                    <a:pt x="759" y="1740"/>
                    <a:pt x="1075" y="1628"/>
                  </a:cubicBezTo>
                  <a:cubicBezTo>
                    <a:pt x="1402" y="1512"/>
                    <a:pt x="1753" y="1579"/>
                    <a:pt x="2044" y="1804"/>
                  </a:cubicBezTo>
                  <a:cubicBezTo>
                    <a:pt x="2260" y="1970"/>
                    <a:pt x="2429" y="2212"/>
                    <a:pt x="2604" y="2443"/>
                  </a:cubicBezTo>
                  <a:cubicBezTo>
                    <a:pt x="2751" y="2638"/>
                    <a:pt x="2911" y="2831"/>
                    <a:pt x="3117" y="2892"/>
                  </a:cubicBezTo>
                  <a:cubicBezTo>
                    <a:pt x="3287" y="2942"/>
                    <a:pt x="3469" y="2892"/>
                    <a:pt x="3633" y="2971"/>
                  </a:cubicBezTo>
                  <a:cubicBezTo>
                    <a:pt x="3834" y="3069"/>
                    <a:pt x="3947" y="3324"/>
                    <a:pt x="4102" y="3511"/>
                  </a:cubicBezTo>
                  <a:cubicBezTo>
                    <a:pt x="4262" y="3702"/>
                    <a:pt x="4470" y="3822"/>
                    <a:pt x="4688" y="3807"/>
                  </a:cubicBezTo>
                  <a:cubicBezTo>
                    <a:pt x="5083" y="3780"/>
                    <a:pt x="5357" y="3354"/>
                    <a:pt x="5658" y="3030"/>
                  </a:cubicBezTo>
                  <a:cubicBezTo>
                    <a:pt x="5891" y="2780"/>
                    <a:pt x="6157" y="2585"/>
                    <a:pt x="6402" y="2355"/>
                  </a:cubicBezTo>
                  <a:cubicBezTo>
                    <a:pt x="6576" y="2191"/>
                    <a:pt x="6740" y="2010"/>
                    <a:pt x="6910" y="1839"/>
                  </a:cubicBezTo>
                  <a:close/>
                </a:path>
              </a:pathLst>
            </a:cu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6" name="Shape"/>
            <p:cNvSpPr/>
            <p:nvPr/>
          </p:nvSpPr>
          <p:spPr>
            <a:xfrm>
              <a:off x="2053425" y="5056213"/>
              <a:ext cx="480349" cy="166103"/>
            </a:xfrm>
            <a:custGeom>
              <a:avLst/>
              <a:gdLst/>
              <a:ahLst/>
              <a:cxnLst>
                <a:cxn ang="0">
                  <a:pos x="wd2" y="hd2"/>
                </a:cxn>
                <a:cxn ang="5400000">
                  <a:pos x="wd2" y="hd2"/>
                </a:cxn>
                <a:cxn ang="10800000">
                  <a:pos x="wd2" y="hd2"/>
                </a:cxn>
                <a:cxn ang="16200000">
                  <a:pos x="wd2" y="hd2"/>
                </a:cxn>
              </a:cxnLst>
              <a:rect l="0" t="0" r="r" b="b"/>
              <a:pathLst>
                <a:path w="21441" h="20366" extrusionOk="0">
                  <a:moveTo>
                    <a:pt x="20722" y="3453"/>
                  </a:moveTo>
                  <a:cubicBezTo>
                    <a:pt x="19578" y="2307"/>
                    <a:pt x="18440" y="4311"/>
                    <a:pt x="17422" y="6228"/>
                  </a:cubicBezTo>
                  <a:cubicBezTo>
                    <a:pt x="16753" y="7486"/>
                    <a:pt x="16071" y="8692"/>
                    <a:pt x="15396" y="9927"/>
                  </a:cubicBezTo>
                  <a:cubicBezTo>
                    <a:pt x="14920" y="10799"/>
                    <a:pt x="14444" y="11691"/>
                    <a:pt x="13905" y="12227"/>
                  </a:cubicBezTo>
                  <a:cubicBezTo>
                    <a:pt x="13339" y="12792"/>
                    <a:pt x="12708" y="12928"/>
                    <a:pt x="12185" y="12119"/>
                  </a:cubicBezTo>
                  <a:cubicBezTo>
                    <a:pt x="11798" y="11520"/>
                    <a:pt x="11541" y="10481"/>
                    <a:pt x="11227" y="9625"/>
                  </a:cubicBezTo>
                  <a:cubicBezTo>
                    <a:pt x="10984" y="8964"/>
                    <a:pt x="10696" y="8400"/>
                    <a:pt x="10357" y="8273"/>
                  </a:cubicBezTo>
                  <a:cubicBezTo>
                    <a:pt x="9870" y="8090"/>
                    <a:pt x="9339" y="8854"/>
                    <a:pt x="8914" y="8099"/>
                  </a:cubicBezTo>
                  <a:cubicBezTo>
                    <a:pt x="8642" y="7616"/>
                    <a:pt x="8547" y="6680"/>
                    <a:pt x="8328" y="6036"/>
                  </a:cubicBezTo>
                  <a:cubicBezTo>
                    <a:pt x="8115" y="5410"/>
                    <a:pt x="7810" y="5118"/>
                    <a:pt x="7502" y="4980"/>
                  </a:cubicBezTo>
                  <a:cubicBezTo>
                    <a:pt x="7098" y="4798"/>
                    <a:pt x="6683" y="4862"/>
                    <a:pt x="6287" y="4587"/>
                  </a:cubicBezTo>
                  <a:cubicBezTo>
                    <a:pt x="5724" y="4197"/>
                    <a:pt x="5261" y="3187"/>
                    <a:pt x="4799" y="2229"/>
                  </a:cubicBezTo>
                  <a:cubicBezTo>
                    <a:pt x="4408" y="1416"/>
                    <a:pt x="4003" y="621"/>
                    <a:pt x="3531" y="249"/>
                  </a:cubicBezTo>
                  <a:cubicBezTo>
                    <a:pt x="2954" y="-206"/>
                    <a:pt x="2345" y="16"/>
                    <a:pt x="1769" y="481"/>
                  </a:cubicBezTo>
                  <a:cubicBezTo>
                    <a:pt x="1163" y="970"/>
                    <a:pt x="570" y="1768"/>
                    <a:pt x="246" y="3255"/>
                  </a:cubicBezTo>
                  <a:cubicBezTo>
                    <a:pt x="-126" y="4963"/>
                    <a:pt x="-49" y="7086"/>
                    <a:pt x="291" y="8864"/>
                  </a:cubicBezTo>
                  <a:cubicBezTo>
                    <a:pt x="725" y="11142"/>
                    <a:pt x="1515" y="12651"/>
                    <a:pt x="2255" y="14216"/>
                  </a:cubicBezTo>
                  <a:cubicBezTo>
                    <a:pt x="2983" y="15756"/>
                    <a:pt x="3739" y="17449"/>
                    <a:pt x="4659" y="17424"/>
                  </a:cubicBezTo>
                  <a:cubicBezTo>
                    <a:pt x="5940" y="17389"/>
                    <a:pt x="6839" y="14058"/>
                    <a:pt x="8079" y="13390"/>
                  </a:cubicBezTo>
                  <a:cubicBezTo>
                    <a:pt x="8925" y="12933"/>
                    <a:pt x="9763" y="13782"/>
                    <a:pt x="10590" y="14414"/>
                  </a:cubicBezTo>
                  <a:cubicBezTo>
                    <a:pt x="11393" y="15027"/>
                    <a:pt x="12248" y="15492"/>
                    <a:pt x="12840" y="17116"/>
                  </a:cubicBezTo>
                  <a:cubicBezTo>
                    <a:pt x="13219" y="18157"/>
                    <a:pt x="13465" y="19628"/>
                    <a:pt x="13973" y="20143"/>
                  </a:cubicBezTo>
                  <a:cubicBezTo>
                    <a:pt x="15206" y="21394"/>
                    <a:pt x="15882" y="17107"/>
                    <a:pt x="16678" y="13986"/>
                  </a:cubicBezTo>
                  <a:cubicBezTo>
                    <a:pt x="17248" y="11745"/>
                    <a:pt x="18129" y="10279"/>
                    <a:pt x="19101" y="9676"/>
                  </a:cubicBezTo>
                  <a:cubicBezTo>
                    <a:pt x="19914" y="9171"/>
                    <a:pt x="20852" y="9085"/>
                    <a:pt x="21292" y="7135"/>
                  </a:cubicBezTo>
                  <a:cubicBezTo>
                    <a:pt x="21414" y="6591"/>
                    <a:pt x="21474" y="5946"/>
                    <a:pt x="21421" y="5325"/>
                  </a:cubicBezTo>
                  <a:cubicBezTo>
                    <a:pt x="21341" y="4403"/>
                    <a:pt x="21049" y="3780"/>
                    <a:pt x="20722" y="3453"/>
                  </a:cubicBezTo>
                  <a:close/>
                </a:path>
              </a:pathLst>
            </a:custGeom>
            <a:solidFill>
              <a:srgbClr val="40B5A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7" name="Shape"/>
            <p:cNvSpPr/>
            <p:nvPr/>
          </p:nvSpPr>
          <p:spPr>
            <a:xfrm>
              <a:off x="3181602" y="5052346"/>
              <a:ext cx="461529" cy="168015"/>
            </a:xfrm>
            <a:custGeom>
              <a:avLst/>
              <a:gdLst/>
              <a:ahLst/>
              <a:cxnLst>
                <a:cxn ang="0">
                  <a:pos x="wd2" y="hd2"/>
                </a:cxn>
                <a:cxn ang="5400000">
                  <a:pos x="wd2" y="hd2"/>
                </a:cxn>
                <a:cxn ang="10800000">
                  <a:pos x="wd2" y="hd2"/>
                </a:cxn>
                <a:cxn ang="16200000">
                  <a:pos x="wd2" y="hd2"/>
                </a:cxn>
              </a:cxnLst>
              <a:rect l="0" t="0" r="r" b="b"/>
              <a:pathLst>
                <a:path w="21444" h="21241" extrusionOk="0">
                  <a:moveTo>
                    <a:pt x="1284" y="3407"/>
                  </a:moveTo>
                  <a:cubicBezTo>
                    <a:pt x="795" y="3090"/>
                    <a:pt x="275" y="3611"/>
                    <a:pt x="76" y="4832"/>
                  </a:cubicBezTo>
                  <a:cubicBezTo>
                    <a:pt x="-129" y="6096"/>
                    <a:pt x="102" y="7520"/>
                    <a:pt x="510" y="8415"/>
                  </a:cubicBezTo>
                  <a:cubicBezTo>
                    <a:pt x="1193" y="9915"/>
                    <a:pt x="2142" y="9758"/>
                    <a:pt x="2968" y="10493"/>
                  </a:cubicBezTo>
                  <a:cubicBezTo>
                    <a:pt x="3898" y="11319"/>
                    <a:pt x="4620" y="13210"/>
                    <a:pt x="5349" y="14973"/>
                  </a:cubicBezTo>
                  <a:cubicBezTo>
                    <a:pt x="5976" y="16489"/>
                    <a:pt x="6626" y="17935"/>
                    <a:pt x="7240" y="19489"/>
                  </a:cubicBezTo>
                  <a:cubicBezTo>
                    <a:pt x="7594" y="20387"/>
                    <a:pt x="7981" y="21343"/>
                    <a:pt x="8461" y="21231"/>
                  </a:cubicBezTo>
                  <a:cubicBezTo>
                    <a:pt x="9207" y="21058"/>
                    <a:pt x="9468" y="18699"/>
                    <a:pt x="10016" y="17419"/>
                  </a:cubicBezTo>
                  <a:cubicBezTo>
                    <a:pt x="10639" y="15963"/>
                    <a:pt x="11517" y="16068"/>
                    <a:pt x="12338" y="16121"/>
                  </a:cubicBezTo>
                  <a:cubicBezTo>
                    <a:pt x="13060" y="16168"/>
                    <a:pt x="13782" y="16117"/>
                    <a:pt x="14503" y="16243"/>
                  </a:cubicBezTo>
                  <a:cubicBezTo>
                    <a:pt x="15417" y="16403"/>
                    <a:pt x="16322" y="16846"/>
                    <a:pt x="17208" y="17483"/>
                  </a:cubicBezTo>
                  <a:cubicBezTo>
                    <a:pt x="17792" y="17903"/>
                    <a:pt x="18380" y="18410"/>
                    <a:pt x="18984" y="18272"/>
                  </a:cubicBezTo>
                  <a:cubicBezTo>
                    <a:pt x="19686" y="18112"/>
                    <a:pt x="20323" y="17108"/>
                    <a:pt x="20742" y="15564"/>
                  </a:cubicBezTo>
                  <a:cubicBezTo>
                    <a:pt x="21133" y="14120"/>
                    <a:pt x="21296" y="12344"/>
                    <a:pt x="21379" y="10565"/>
                  </a:cubicBezTo>
                  <a:cubicBezTo>
                    <a:pt x="21471" y="8568"/>
                    <a:pt x="21466" y="6545"/>
                    <a:pt x="21356" y="4554"/>
                  </a:cubicBezTo>
                  <a:cubicBezTo>
                    <a:pt x="21270" y="3001"/>
                    <a:pt x="21096" y="1403"/>
                    <a:pt x="20614" y="556"/>
                  </a:cubicBezTo>
                  <a:cubicBezTo>
                    <a:pt x="20151" y="-257"/>
                    <a:pt x="19564" y="-94"/>
                    <a:pt x="19052" y="499"/>
                  </a:cubicBezTo>
                  <a:cubicBezTo>
                    <a:pt x="18504" y="1134"/>
                    <a:pt x="18048" y="2200"/>
                    <a:pt x="17603" y="3275"/>
                  </a:cubicBezTo>
                  <a:cubicBezTo>
                    <a:pt x="17279" y="4060"/>
                    <a:pt x="16941" y="4873"/>
                    <a:pt x="16513" y="5083"/>
                  </a:cubicBezTo>
                  <a:cubicBezTo>
                    <a:pt x="16021" y="5324"/>
                    <a:pt x="15542" y="4697"/>
                    <a:pt x="15047" y="4612"/>
                  </a:cubicBezTo>
                  <a:cubicBezTo>
                    <a:pt x="14455" y="4511"/>
                    <a:pt x="13879" y="5173"/>
                    <a:pt x="13498" y="6409"/>
                  </a:cubicBezTo>
                  <a:cubicBezTo>
                    <a:pt x="13290" y="7082"/>
                    <a:pt x="13138" y="7929"/>
                    <a:pt x="12843" y="8299"/>
                  </a:cubicBezTo>
                  <a:cubicBezTo>
                    <a:pt x="12379" y="8877"/>
                    <a:pt x="11853" y="7978"/>
                    <a:pt x="11370" y="8353"/>
                  </a:cubicBezTo>
                  <a:cubicBezTo>
                    <a:pt x="10836" y="8767"/>
                    <a:pt x="10625" y="10406"/>
                    <a:pt x="10197" y="11316"/>
                  </a:cubicBezTo>
                  <a:cubicBezTo>
                    <a:pt x="9768" y="12228"/>
                    <a:pt x="9198" y="12294"/>
                    <a:pt x="8657" y="12432"/>
                  </a:cubicBezTo>
                  <a:cubicBezTo>
                    <a:pt x="7953" y="12611"/>
                    <a:pt x="7228" y="12952"/>
                    <a:pt x="6570" y="12229"/>
                  </a:cubicBezTo>
                  <a:cubicBezTo>
                    <a:pt x="5989" y="11590"/>
                    <a:pt x="5572" y="10219"/>
                    <a:pt x="5038" y="9333"/>
                  </a:cubicBezTo>
                  <a:cubicBezTo>
                    <a:pt x="4364" y="8213"/>
                    <a:pt x="3538" y="7923"/>
                    <a:pt x="2896" y="6664"/>
                  </a:cubicBezTo>
                  <a:cubicBezTo>
                    <a:pt x="2345" y="5583"/>
                    <a:pt x="1952" y="3841"/>
                    <a:pt x="1284" y="3407"/>
                  </a:cubicBezTo>
                  <a:close/>
                </a:path>
              </a:pathLst>
            </a:custGeom>
            <a:solidFill>
              <a:srgbClr val="40B5A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8" name="Shape"/>
            <p:cNvSpPr/>
            <p:nvPr/>
          </p:nvSpPr>
          <p:spPr>
            <a:xfrm>
              <a:off x="2551686" y="5023059"/>
              <a:ext cx="583960" cy="559298"/>
            </a:xfrm>
            <a:custGeom>
              <a:avLst/>
              <a:gdLst/>
              <a:ahLst/>
              <a:cxnLst>
                <a:cxn ang="0">
                  <a:pos x="wd2" y="hd2"/>
                </a:cxn>
                <a:cxn ang="5400000">
                  <a:pos x="wd2" y="hd2"/>
                </a:cxn>
                <a:cxn ang="10800000">
                  <a:pos x="wd2" y="hd2"/>
                </a:cxn>
                <a:cxn ang="16200000">
                  <a:pos x="wd2" y="hd2"/>
                </a:cxn>
              </a:cxnLst>
              <a:rect l="0" t="0" r="r" b="b"/>
              <a:pathLst>
                <a:path w="21149" h="21416" extrusionOk="0">
                  <a:moveTo>
                    <a:pt x="33" y="1161"/>
                  </a:moveTo>
                  <a:cubicBezTo>
                    <a:pt x="310" y="2171"/>
                    <a:pt x="1524" y="1397"/>
                    <a:pt x="2428" y="1468"/>
                  </a:cubicBezTo>
                  <a:cubicBezTo>
                    <a:pt x="3241" y="1531"/>
                    <a:pt x="3714" y="2353"/>
                    <a:pt x="4141" y="3103"/>
                  </a:cubicBezTo>
                  <a:cubicBezTo>
                    <a:pt x="4546" y="3815"/>
                    <a:pt x="5004" y="4506"/>
                    <a:pt x="5218" y="5307"/>
                  </a:cubicBezTo>
                  <a:cubicBezTo>
                    <a:pt x="5484" y="6302"/>
                    <a:pt x="5345" y="7371"/>
                    <a:pt x="5619" y="8364"/>
                  </a:cubicBezTo>
                  <a:cubicBezTo>
                    <a:pt x="5858" y="9230"/>
                    <a:pt x="6388" y="9959"/>
                    <a:pt x="6805" y="10745"/>
                  </a:cubicBezTo>
                  <a:cubicBezTo>
                    <a:pt x="7257" y="11598"/>
                    <a:pt x="7608" y="12562"/>
                    <a:pt x="8391" y="13093"/>
                  </a:cubicBezTo>
                  <a:cubicBezTo>
                    <a:pt x="8900" y="13438"/>
                    <a:pt x="9546" y="13553"/>
                    <a:pt x="9954" y="14031"/>
                  </a:cubicBezTo>
                  <a:cubicBezTo>
                    <a:pt x="10595" y="14781"/>
                    <a:pt x="10331" y="15888"/>
                    <a:pt x="10423" y="16880"/>
                  </a:cubicBezTo>
                  <a:cubicBezTo>
                    <a:pt x="10491" y="17610"/>
                    <a:pt x="10761" y="18298"/>
                    <a:pt x="10734" y="19034"/>
                  </a:cubicBezTo>
                  <a:cubicBezTo>
                    <a:pt x="10713" y="19628"/>
                    <a:pt x="10799" y="20264"/>
                    <a:pt x="10801" y="20746"/>
                  </a:cubicBezTo>
                  <a:cubicBezTo>
                    <a:pt x="10802" y="21151"/>
                    <a:pt x="10883" y="21461"/>
                    <a:pt x="11234" y="21410"/>
                  </a:cubicBezTo>
                  <a:cubicBezTo>
                    <a:pt x="11563" y="21362"/>
                    <a:pt x="11605" y="21020"/>
                    <a:pt x="11570" y="20641"/>
                  </a:cubicBezTo>
                  <a:cubicBezTo>
                    <a:pt x="11519" y="20080"/>
                    <a:pt x="11621" y="19356"/>
                    <a:pt x="11572" y="18657"/>
                  </a:cubicBezTo>
                  <a:cubicBezTo>
                    <a:pt x="11522" y="17951"/>
                    <a:pt x="11570" y="17254"/>
                    <a:pt x="11598" y="16547"/>
                  </a:cubicBezTo>
                  <a:cubicBezTo>
                    <a:pt x="11618" y="16028"/>
                    <a:pt x="11623" y="15503"/>
                    <a:pt x="11770" y="15006"/>
                  </a:cubicBezTo>
                  <a:cubicBezTo>
                    <a:pt x="11882" y="14629"/>
                    <a:pt x="12074" y="14283"/>
                    <a:pt x="12324" y="13990"/>
                  </a:cubicBezTo>
                  <a:cubicBezTo>
                    <a:pt x="12831" y="13397"/>
                    <a:pt x="13549" y="13064"/>
                    <a:pt x="14095" y="12514"/>
                  </a:cubicBezTo>
                  <a:cubicBezTo>
                    <a:pt x="14641" y="11966"/>
                    <a:pt x="14982" y="11242"/>
                    <a:pt x="15239" y="10495"/>
                  </a:cubicBezTo>
                  <a:cubicBezTo>
                    <a:pt x="15555" y="9574"/>
                    <a:pt x="15749" y="8614"/>
                    <a:pt x="15953" y="7659"/>
                  </a:cubicBezTo>
                  <a:cubicBezTo>
                    <a:pt x="16137" y="6800"/>
                    <a:pt x="16331" y="5938"/>
                    <a:pt x="16706" y="5151"/>
                  </a:cubicBezTo>
                  <a:cubicBezTo>
                    <a:pt x="17025" y="4483"/>
                    <a:pt x="17464" y="3891"/>
                    <a:pt x="17865" y="3275"/>
                  </a:cubicBezTo>
                  <a:cubicBezTo>
                    <a:pt x="18372" y="2498"/>
                    <a:pt x="18901" y="1641"/>
                    <a:pt x="19779" y="1497"/>
                  </a:cubicBezTo>
                  <a:cubicBezTo>
                    <a:pt x="20315" y="1409"/>
                    <a:pt x="20981" y="1491"/>
                    <a:pt x="21123" y="949"/>
                  </a:cubicBezTo>
                  <a:cubicBezTo>
                    <a:pt x="21364" y="33"/>
                    <a:pt x="19849" y="-113"/>
                    <a:pt x="18638" y="731"/>
                  </a:cubicBezTo>
                  <a:cubicBezTo>
                    <a:pt x="16716" y="2070"/>
                    <a:pt x="14360" y="854"/>
                    <a:pt x="12125" y="307"/>
                  </a:cubicBezTo>
                  <a:cubicBezTo>
                    <a:pt x="10524" y="-85"/>
                    <a:pt x="8865" y="-75"/>
                    <a:pt x="7240" y="185"/>
                  </a:cubicBezTo>
                  <a:cubicBezTo>
                    <a:pt x="5682" y="435"/>
                    <a:pt x="4090" y="905"/>
                    <a:pt x="2591" y="371"/>
                  </a:cubicBezTo>
                  <a:cubicBezTo>
                    <a:pt x="1157" y="-139"/>
                    <a:pt x="-236" y="179"/>
                    <a:pt x="33" y="1161"/>
                  </a:cubicBezTo>
                  <a:close/>
                </a:path>
              </a:pathLst>
            </a:custGeom>
            <a:solidFill>
              <a:srgbClr val="40B5A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29" name="Shape"/>
            <p:cNvSpPr/>
            <p:nvPr/>
          </p:nvSpPr>
          <p:spPr>
            <a:xfrm>
              <a:off x="2654621" y="5717007"/>
              <a:ext cx="385091" cy="417881"/>
            </a:xfrm>
            <a:custGeom>
              <a:avLst/>
              <a:gdLst/>
              <a:ahLst/>
              <a:cxnLst>
                <a:cxn ang="0">
                  <a:pos x="wd2" y="hd2"/>
                </a:cxn>
                <a:cxn ang="5400000">
                  <a:pos x="wd2" y="hd2"/>
                </a:cxn>
                <a:cxn ang="10800000">
                  <a:pos x="wd2" y="hd2"/>
                </a:cxn>
                <a:cxn ang="16200000">
                  <a:pos x="wd2" y="hd2"/>
                </a:cxn>
              </a:cxnLst>
              <a:rect l="0" t="0" r="r" b="b"/>
              <a:pathLst>
                <a:path w="20932" h="20856" extrusionOk="0">
                  <a:moveTo>
                    <a:pt x="49" y="2016"/>
                  </a:moveTo>
                  <a:cubicBezTo>
                    <a:pt x="252" y="3372"/>
                    <a:pt x="578" y="4712"/>
                    <a:pt x="1079" y="6002"/>
                  </a:cubicBezTo>
                  <a:cubicBezTo>
                    <a:pt x="1395" y="6817"/>
                    <a:pt x="1781" y="7611"/>
                    <a:pt x="2308" y="8330"/>
                  </a:cubicBezTo>
                  <a:cubicBezTo>
                    <a:pt x="2802" y="9003"/>
                    <a:pt x="3412" y="9598"/>
                    <a:pt x="3928" y="10257"/>
                  </a:cubicBezTo>
                  <a:cubicBezTo>
                    <a:pt x="4773" y="11337"/>
                    <a:pt x="5351" y="12569"/>
                    <a:pt x="6144" y="13681"/>
                  </a:cubicBezTo>
                  <a:cubicBezTo>
                    <a:pt x="6732" y="14504"/>
                    <a:pt x="7440" y="15268"/>
                    <a:pt x="7791" y="16200"/>
                  </a:cubicBezTo>
                  <a:cubicBezTo>
                    <a:pt x="8269" y="17472"/>
                    <a:pt x="8055" y="18977"/>
                    <a:pt x="9029" y="20007"/>
                  </a:cubicBezTo>
                  <a:cubicBezTo>
                    <a:pt x="10078" y="21117"/>
                    <a:pt x="11945" y="21150"/>
                    <a:pt x="12949" y="20039"/>
                  </a:cubicBezTo>
                  <a:cubicBezTo>
                    <a:pt x="13887" y="19001"/>
                    <a:pt x="13482" y="17524"/>
                    <a:pt x="13764" y="16224"/>
                  </a:cubicBezTo>
                  <a:cubicBezTo>
                    <a:pt x="13952" y="15357"/>
                    <a:pt x="14451" y="14586"/>
                    <a:pt x="14856" y="13785"/>
                  </a:cubicBezTo>
                  <a:cubicBezTo>
                    <a:pt x="15326" y="12855"/>
                    <a:pt x="15670" y="11875"/>
                    <a:pt x="16104" y="10930"/>
                  </a:cubicBezTo>
                  <a:cubicBezTo>
                    <a:pt x="16653" y="9735"/>
                    <a:pt x="17341" y="8601"/>
                    <a:pt x="18042" y="7476"/>
                  </a:cubicBezTo>
                  <a:cubicBezTo>
                    <a:pt x="18595" y="6589"/>
                    <a:pt x="19157" y="5707"/>
                    <a:pt x="19776" y="4858"/>
                  </a:cubicBezTo>
                  <a:cubicBezTo>
                    <a:pt x="20814" y="3435"/>
                    <a:pt x="21540" y="1677"/>
                    <a:pt x="20210" y="831"/>
                  </a:cubicBezTo>
                  <a:cubicBezTo>
                    <a:pt x="18196" y="-450"/>
                    <a:pt x="16771" y="2530"/>
                    <a:pt x="14790" y="2983"/>
                  </a:cubicBezTo>
                  <a:cubicBezTo>
                    <a:pt x="14124" y="3135"/>
                    <a:pt x="13436" y="2999"/>
                    <a:pt x="12754" y="2954"/>
                  </a:cubicBezTo>
                  <a:cubicBezTo>
                    <a:pt x="11802" y="2892"/>
                    <a:pt x="10852" y="3011"/>
                    <a:pt x="9903" y="3081"/>
                  </a:cubicBezTo>
                  <a:cubicBezTo>
                    <a:pt x="8855" y="3159"/>
                    <a:pt x="7798" y="3178"/>
                    <a:pt x="6763" y="3005"/>
                  </a:cubicBezTo>
                  <a:cubicBezTo>
                    <a:pt x="5438" y="2785"/>
                    <a:pt x="4184" y="2253"/>
                    <a:pt x="3259" y="1355"/>
                  </a:cubicBezTo>
                  <a:cubicBezTo>
                    <a:pt x="2463" y="582"/>
                    <a:pt x="1581" y="-347"/>
                    <a:pt x="636" y="130"/>
                  </a:cubicBezTo>
                  <a:cubicBezTo>
                    <a:pt x="-37" y="471"/>
                    <a:pt x="-60" y="1284"/>
                    <a:pt x="49" y="2016"/>
                  </a:cubicBezTo>
                  <a:close/>
                </a:path>
              </a:pathLst>
            </a:custGeom>
            <a:solidFill>
              <a:srgbClr val="40B5A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30" name="Shape"/>
            <p:cNvSpPr/>
            <p:nvPr/>
          </p:nvSpPr>
          <p:spPr>
            <a:xfrm>
              <a:off x="4164961" y="5535288"/>
              <a:ext cx="447836" cy="823569"/>
            </a:xfrm>
            <a:custGeom>
              <a:avLst/>
              <a:gdLst/>
              <a:ahLst/>
              <a:cxnLst>
                <a:cxn ang="0">
                  <a:pos x="wd2" y="hd2"/>
                </a:cxn>
                <a:cxn ang="5400000">
                  <a:pos x="wd2" y="hd2"/>
                </a:cxn>
                <a:cxn ang="10800000">
                  <a:pos x="wd2" y="hd2"/>
                </a:cxn>
                <a:cxn ang="16200000">
                  <a:pos x="wd2" y="hd2"/>
                </a:cxn>
              </a:cxnLst>
              <a:rect l="0" t="0" r="r" b="b"/>
              <a:pathLst>
                <a:path w="20993" h="21459" extrusionOk="0">
                  <a:moveTo>
                    <a:pt x="180" y="1061"/>
                  </a:moveTo>
                  <a:cubicBezTo>
                    <a:pt x="-548" y="2021"/>
                    <a:pt x="1104" y="2865"/>
                    <a:pt x="2062" y="3759"/>
                  </a:cubicBezTo>
                  <a:cubicBezTo>
                    <a:pt x="2953" y="4591"/>
                    <a:pt x="3159" y="5575"/>
                    <a:pt x="3159" y="6542"/>
                  </a:cubicBezTo>
                  <a:cubicBezTo>
                    <a:pt x="3161" y="7821"/>
                    <a:pt x="2824" y="9092"/>
                    <a:pt x="2802" y="10370"/>
                  </a:cubicBezTo>
                  <a:cubicBezTo>
                    <a:pt x="2783" y="11463"/>
                    <a:pt x="2993" y="12551"/>
                    <a:pt x="3120" y="13641"/>
                  </a:cubicBezTo>
                  <a:cubicBezTo>
                    <a:pt x="3237" y="14655"/>
                    <a:pt x="3282" y="15672"/>
                    <a:pt x="3424" y="16685"/>
                  </a:cubicBezTo>
                  <a:cubicBezTo>
                    <a:pt x="3536" y="17485"/>
                    <a:pt x="3712" y="18292"/>
                    <a:pt x="4296" y="19027"/>
                  </a:cubicBezTo>
                  <a:cubicBezTo>
                    <a:pt x="4840" y="19712"/>
                    <a:pt x="5711" y="20300"/>
                    <a:pt x="6809" y="20733"/>
                  </a:cubicBezTo>
                  <a:cubicBezTo>
                    <a:pt x="7820" y="21132"/>
                    <a:pt x="8994" y="21387"/>
                    <a:pt x="10228" y="21446"/>
                  </a:cubicBezTo>
                  <a:cubicBezTo>
                    <a:pt x="11700" y="21517"/>
                    <a:pt x="13182" y="21304"/>
                    <a:pt x="14335" y="20791"/>
                  </a:cubicBezTo>
                  <a:cubicBezTo>
                    <a:pt x="15266" y="20376"/>
                    <a:pt x="15903" y="19799"/>
                    <a:pt x="16238" y="19163"/>
                  </a:cubicBezTo>
                  <a:cubicBezTo>
                    <a:pt x="16452" y="18758"/>
                    <a:pt x="16539" y="18337"/>
                    <a:pt x="16602" y="17916"/>
                  </a:cubicBezTo>
                  <a:cubicBezTo>
                    <a:pt x="16728" y="17080"/>
                    <a:pt x="16760" y="16240"/>
                    <a:pt x="16793" y="15400"/>
                  </a:cubicBezTo>
                  <a:cubicBezTo>
                    <a:pt x="16848" y="13984"/>
                    <a:pt x="16908" y="12568"/>
                    <a:pt x="17041" y="11153"/>
                  </a:cubicBezTo>
                  <a:cubicBezTo>
                    <a:pt x="17146" y="10040"/>
                    <a:pt x="17296" y="8928"/>
                    <a:pt x="17524" y="7821"/>
                  </a:cubicBezTo>
                  <a:cubicBezTo>
                    <a:pt x="17730" y="6817"/>
                    <a:pt x="17999" y="5817"/>
                    <a:pt x="18120" y="4809"/>
                  </a:cubicBezTo>
                  <a:cubicBezTo>
                    <a:pt x="18232" y="3880"/>
                    <a:pt x="18270" y="2890"/>
                    <a:pt x="19383" y="2191"/>
                  </a:cubicBezTo>
                  <a:cubicBezTo>
                    <a:pt x="20041" y="1778"/>
                    <a:pt x="21052" y="1453"/>
                    <a:pt x="20991" y="896"/>
                  </a:cubicBezTo>
                  <a:cubicBezTo>
                    <a:pt x="20903" y="105"/>
                    <a:pt x="19110" y="-83"/>
                    <a:pt x="17439" y="31"/>
                  </a:cubicBezTo>
                  <a:cubicBezTo>
                    <a:pt x="16413" y="101"/>
                    <a:pt x="15351" y="166"/>
                    <a:pt x="14508" y="501"/>
                  </a:cubicBezTo>
                  <a:cubicBezTo>
                    <a:pt x="13786" y="788"/>
                    <a:pt x="13324" y="1244"/>
                    <a:pt x="12560" y="1497"/>
                  </a:cubicBezTo>
                  <a:cubicBezTo>
                    <a:pt x="11932" y="1705"/>
                    <a:pt x="11187" y="1752"/>
                    <a:pt x="10457" y="1726"/>
                  </a:cubicBezTo>
                  <a:cubicBezTo>
                    <a:pt x="9785" y="1702"/>
                    <a:pt x="9120" y="1619"/>
                    <a:pt x="8529" y="1439"/>
                  </a:cubicBezTo>
                  <a:cubicBezTo>
                    <a:pt x="7824" y="1225"/>
                    <a:pt x="7270" y="885"/>
                    <a:pt x="6575" y="661"/>
                  </a:cubicBezTo>
                  <a:cubicBezTo>
                    <a:pt x="5582" y="341"/>
                    <a:pt x="4412" y="282"/>
                    <a:pt x="3266" y="273"/>
                  </a:cubicBezTo>
                  <a:cubicBezTo>
                    <a:pt x="2599" y="268"/>
                    <a:pt x="1919" y="280"/>
                    <a:pt x="1311" y="434"/>
                  </a:cubicBezTo>
                  <a:cubicBezTo>
                    <a:pt x="809" y="561"/>
                    <a:pt x="394" y="778"/>
                    <a:pt x="180" y="1061"/>
                  </a:cubicBezTo>
                  <a:close/>
                </a:path>
              </a:pathLst>
            </a:cu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31" name="Shape"/>
            <p:cNvSpPr/>
            <p:nvPr/>
          </p:nvSpPr>
          <p:spPr>
            <a:xfrm>
              <a:off x="4019081" y="4728891"/>
              <a:ext cx="749951" cy="844548"/>
            </a:xfrm>
            <a:custGeom>
              <a:avLst/>
              <a:gdLst/>
              <a:ahLst/>
              <a:cxnLst>
                <a:cxn ang="0">
                  <a:pos x="wd2" y="hd2"/>
                </a:cxn>
                <a:cxn ang="5400000">
                  <a:pos x="wd2" y="hd2"/>
                </a:cxn>
                <a:cxn ang="10800000">
                  <a:pos x="wd2" y="hd2"/>
                </a:cxn>
                <a:cxn ang="16200000">
                  <a:pos x="wd2" y="hd2"/>
                </a:cxn>
              </a:cxnLst>
              <a:rect l="0" t="0" r="r" b="b"/>
              <a:pathLst>
                <a:path w="21119" h="21420" extrusionOk="0">
                  <a:moveTo>
                    <a:pt x="7332" y="19253"/>
                  </a:moveTo>
                  <a:cubicBezTo>
                    <a:pt x="6591" y="18664"/>
                    <a:pt x="5512" y="18765"/>
                    <a:pt x="4570" y="18537"/>
                  </a:cubicBezTo>
                  <a:cubicBezTo>
                    <a:pt x="3571" y="18294"/>
                    <a:pt x="2756" y="17685"/>
                    <a:pt x="1991" y="17060"/>
                  </a:cubicBezTo>
                  <a:cubicBezTo>
                    <a:pt x="1450" y="16618"/>
                    <a:pt x="913" y="16150"/>
                    <a:pt x="631" y="15541"/>
                  </a:cubicBezTo>
                  <a:cubicBezTo>
                    <a:pt x="340" y="14910"/>
                    <a:pt x="362" y="14213"/>
                    <a:pt x="356" y="13531"/>
                  </a:cubicBezTo>
                  <a:cubicBezTo>
                    <a:pt x="348" y="12739"/>
                    <a:pt x="310" y="11910"/>
                    <a:pt x="777" y="11235"/>
                  </a:cubicBezTo>
                  <a:cubicBezTo>
                    <a:pt x="1332" y="10432"/>
                    <a:pt x="2525" y="10004"/>
                    <a:pt x="2659" y="9038"/>
                  </a:cubicBezTo>
                  <a:cubicBezTo>
                    <a:pt x="2769" y="8247"/>
                    <a:pt x="2066" y="7615"/>
                    <a:pt x="1765" y="6880"/>
                  </a:cubicBezTo>
                  <a:cubicBezTo>
                    <a:pt x="1526" y="6297"/>
                    <a:pt x="1551" y="5664"/>
                    <a:pt x="1504" y="5045"/>
                  </a:cubicBezTo>
                  <a:cubicBezTo>
                    <a:pt x="1446" y="4273"/>
                    <a:pt x="1270" y="3501"/>
                    <a:pt x="821" y="2840"/>
                  </a:cubicBezTo>
                  <a:cubicBezTo>
                    <a:pt x="393" y="2211"/>
                    <a:pt x="-243" y="1572"/>
                    <a:pt x="96" y="908"/>
                  </a:cubicBezTo>
                  <a:cubicBezTo>
                    <a:pt x="414" y="287"/>
                    <a:pt x="1339" y="167"/>
                    <a:pt x="1857" y="679"/>
                  </a:cubicBezTo>
                  <a:cubicBezTo>
                    <a:pt x="2424" y="1238"/>
                    <a:pt x="2030" y="2053"/>
                    <a:pt x="1931" y="2801"/>
                  </a:cubicBezTo>
                  <a:cubicBezTo>
                    <a:pt x="1850" y="3410"/>
                    <a:pt x="2006" y="4020"/>
                    <a:pt x="2300" y="4573"/>
                  </a:cubicBezTo>
                  <a:cubicBezTo>
                    <a:pt x="2635" y="5203"/>
                    <a:pt x="3137" y="5742"/>
                    <a:pt x="3648" y="6266"/>
                  </a:cubicBezTo>
                  <a:cubicBezTo>
                    <a:pt x="4275" y="6911"/>
                    <a:pt x="4925" y="7546"/>
                    <a:pt x="5717" y="8023"/>
                  </a:cubicBezTo>
                  <a:cubicBezTo>
                    <a:pt x="8451" y="9670"/>
                    <a:pt x="11964" y="9200"/>
                    <a:pt x="15033" y="8035"/>
                  </a:cubicBezTo>
                  <a:cubicBezTo>
                    <a:pt x="16195" y="7594"/>
                    <a:pt x="17355" y="7018"/>
                    <a:pt x="17878" y="5987"/>
                  </a:cubicBezTo>
                  <a:cubicBezTo>
                    <a:pt x="18104" y="5540"/>
                    <a:pt x="18179" y="5047"/>
                    <a:pt x="18324" y="4574"/>
                  </a:cubicBezTo>
                  <a:cubicBezTo>
                    <a:pt x="18492" y="4027"/>
                    <a:pt x="18756" y="3503"/>
                    <a:pt x="18842" y="2940"/>
                  </a:cubicBezTo>
                  <a:cubicBezTo>
                    <a:pt x="18917" y="2445"/>
                    <a:pt x="18851" y="1943"/>
                    <a:pt x="18863" y="1444"/>
                  </a:cubicBezTo>
                  <a:cubicBezTo>
                    <a:pt x="18873" y="1035"/>
                    <a:pt x="18946" y="611"/>
                    <a:pt x="19261" y="317"/>
                  </a:cubicBezTo>
                  <a:cubicBezTo>
                    <a:pt x="19747" y="-138"/>
                    <a:pt x="20567" y="-101"/>
                    <a:pt x="20946" y="411"/>
                  </a:cubicBezTo>
                  <a:cubicBezTo>
                    <a:pt x="21357" y="966"/>
                    <a:pt x="20957" y="1646"/>
                    <a:pt x="20576" y="2244"/>
                  </a:cubicBezTo>
                  <a:cubicBezTo>
                    <a:pt x="20206" y="2824"/>
                    <a:pt x="19897" y="3434"/>
                    <a:pt x="19620" y="4054"/>
                  </a:cubicBezTo>
                  <a:cubicBezTo>
                    <a:pt x="19300" y="4774"/>
                    <a:pt x="19022" y="5516"/>
                    <a:pt x="18976" y="6291"/>
                  </a:cubicBezTo>
                  <a:cubicBezTo>
                    <a:pt x="18945" y="6824"/>
                    <a:pt x="19021" y="7378"/>
                    <a:pt x="18770" y="7864"/>
                  </a:cubicBezTo>
                  <a:cubicBezTo>
                    <a:pt x="18551" y="8289"/>
                    <a:pt x="18097" y="8631"/>
                    <a:pt x="18105" y="9107"/>
                  </a:cubicBezTo>
                  <a:cubicBezTo>
                    <a:pt x="18118" y="9791"/>
                    <a:pt x="18853" y="10038"/>
                    <a:pt x="19371" y="10482"/>
                  </a:cubicBezTo>
                  <a:cubicBezTo>
                    <a:pt x="19979" y="11002"/>
                    <a:pt x="20212" y="11787"/>
                    <a:pt x="20298" y="12517"/>
                  </a:cubicBezTo>
                  <a:cubicBezTo>
                    <a:pt x="20383" y="13237"/>
                    <a:pt x="20332" y="13962"/>
                    <a:pt x="20175" y="14672"/>
                  </a:cubicBezTo>
                  <a:cubicBezTo>
                    <a:pt x="20001" y="15465"/>
                    <a:pt x="19691" y="16245"/>
                    <a:pt x="19080" y="16839"/>
                  </a:cubicBezTo>
                  <a:cubicBezTo>
                    <a:pt x="18575" y="17331"/>
                    <a:pt x="17909" y="17652"/>
                    <a:pt x="17207" y="17872"/>
                  </a:cubicBezTo>
                  <a:cubicBezTo>
                    <a:pt x="16009" y="18248"/>
                    <a:pt x="14663" y="18361"/>
                    <a:pt x="13733" y="19149"/>
                  </a:cubicBezTo>
                  <a:cubicBezTo>
                    <a:pt x="13313" y="19505"/>
                    <a:pt x="13030" y="19968"/>
                    <a:pt x="12658" y="20364"/>
                  </a:cubicBezTo>
                  <a:cubicBezTo>
                    <a:pt x="12115" y="20944"/>
                    <a:pt x="11380" y="21376"/>
                    <a:pt x="10541" y="21417"/>
                  </a:cubicBezTo>
                  <a:cubicBezTo>
                    <a:pt x="9615" y="21462"/>
                    <a:pt x="8756" y="21026"/>
                    <a:pt x="8207" y="20349"/>
                  </a:cubicBezTo>
                  <a:cubicBezTo>
                    <a:pt x="7911" y="19984"/>
                    <a:pt x="7709" y="19553"/>
                    <a:pt x="7332" y="19253"/>
                  </a:cubicBezTo>
                  <a:close/>
                </a:path>
              </a:pathLst>
            </a:cu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32" name="Shape"/>
            <p:cNvSpPr/>
            <p:nvPr/>
          </p:nvSpPr>
          <p:spPr>
            <a:xfrm>
              <a:off x="4131855" y="5030090"/>
              <a:ext cx="51094" cy="44160"/>
            </a:xfrm>
            <a:custGeom>
              <a:avLst/>
              <a:gdLst/>
              <a:ahLst/>
              <a:cxnLst>
                <a:cxn ang="0">
                  <a:pos x="wd2" y="hd2"/>
                </a:cxn>
                <a:cxn ang="5400000">
                  <a:pos x="wd2" y="hd2"/>
                </a:cxn>
                <a:cxn ang="10800000">
                  <a:pos x="wd2" y="hd2"/>
                </a:cxn>
                <a:cxn ang="16200000">
                  <a:pos x="wd2" y="hd2"/>
                </a:cxn>
              </a:cxnLst>
              <a:rect l="0" t="0" r="r" b="b"/>
              <a:pathLst>
                <a:path w="19227" h="21145" extrusionOk="0">
                  <a:moveTo>
                    <a:pt x="2889" y="3"/>
                  </a:moveTo>
                  <a:cubicBezTo>
                    <a:pt x="-1273" y="-150"/>
                    <a:pt x="-205" y="6536"/>
                    <a:pt x="1553" y="12419"/>
                  </a:cubicBezTo>
                  <a:cubicBezTo>
                    <a:pt x="2638" y="16052"/>
                    <a:pt x="3675" y="19987"/>
                    <a:pt x="6485" y="20882"/>
                  </a:cubicBezTo>
                  <a:cubicBezTo>
                    <a:pt x="8268" y="21450"/>
                    <a:pt x="10072" y="20955"/>
                    <a:pt x="11891" y="20730"/>
                  </a:cubicBezTo>
                  <a:cubicBezTo>
                    <a:pt x="14684" y="20385"/>
                    <a:pt x="18073" y="20626"/>
                    <a:pt x="19030" y="17051"/>
                  </a:cubicBezTo>
                  <a:cubicBezTo>
                    <a:pt x="20327" y="12202"/>
                    <a:pt x="14956" y="10746"/>
                    <a:pt x="10959" y="8527"/>
                  </a:cubicBezTo>
                  <a:cubicBezTo>
                    <a:pt x="9329" y="7622"/>
                    <a:pt x="7990" y="6076"/>
                    <a:pt x="6924" y="4265"/>
                  </a:cubicBezTo>
                  <a:cubicBezTo>
                    <a:pt x="5797" y="2351"/>
                    <a:pt x="4740" y="71"/>
                    <a:pt x="2889" y="3"/>
                  </a:cubicBezTo>
                  <a:close/>
                </a:path>
              </a:pathLst>
            </a:custGeom>
            <a:solidFill>
              <a:srgbClr val="40B5A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33" name="Shape"/>
            <p:cNvSpPr/>
            <p:nvPr/>
          </p:nvSpPr>
          <p:spPr>
            <a:xfrm>
              <a:off x="4597739" y="5012161"/>
              <a:ext cx="63408" cy="69189"/>
            </a:xfrm>
            <a:custGeom>
              <a:avLst/>
              <a:gdLst/>
              <a:ahLst/>
              <a:cxnLst>
                <a:cxn ang="0">
                  <a:pos x="wd2" y="hd2"/>
                </a:cxn>
                <a:cxn ang="5400000">
                  <a:pos x="wd2" y="hd2"/>
                </a:cxn>
                <a:cxn ang="10800000">
                  <a:pos x="wd2" y="hd2"/>
                </a:cxn>
                <a:cxn ang="16200000">
                  <a:pos x="wd2" y="hd2"/>
                </a:cxn>
              </a:cxnLst>
              <a:rect l="0" t="0" r="r" b="b"/>
              <a:pathLst>
                <a:path w="20218" h="20021" extrusionOk="0">
                  <a:moveTo>
                    <a:pt x="18182" y="312"/>
                  </a:moveTo>
                  <a:cubicBezTo>
                    <a:pt x="15845" y="-667"/>
                    <a:pt x="14420" y="816"/>
                    <a:pt x="12897" y="2532"/>
                  </a:cubicBezTo>
                  <a:cubicBezTo>
                    <a:pt x="11209" y="4434"/>
                    <a:pt x="8733" y="6381"/>
                    <a:pt x="6414" y="7803"/>
                  </a:cubicBezTo>
                  <a:cubicBezTo>
                    <a:pt x="3438" y="9627"/>
                    <a:pt x="-738" y="11252"/>
                    <a:pt x="112" y="14536"/>
                  </a:cubicBezTo>
                  <a:cubicBezTo>
                    <a:pt x="697" y="16797"/>
                    <a:pt x="3355" y="17537"/>
                    <a:pt x="5773" y="18449"/>
                  </a:cubicBezTo>
                  <a:cubicBezTo>
                    <a:pt x="8339" y="19417"/>
                    <a:pt x="11305" y="20933"/>
                    <a:pt x="13634" y="19298"/>
                  </a:cubicBezTo>
                  <a:cubicBezTo>
                    <a:pt x="15956" y="17669"/>
                    <a:pt x="15008" y="14510"/>
                    <a:pt x="15768" y="12088"/>
                  </a:cubicBezTo>
                  <a:cubicBezTo>
                    <a:pt x="16493" y="9778"/>
                    <a:pt x="18215" y="7283"/>
                    <a:pt x="19353" y="5250"/>
                  </a:cubicBezTo>
                  <a:cubicBezTo>
                    <a:pt x="20497" y="3206"/>
                    <a:pt x="20862" y="1435"/>
                    <a:pt x="18182" y="312"/>
                  </a:cubicBezTo>
                  <a:close/>
                </a:path>
              </a:pathLst>
            </a:custGeom>
            <a:solidFill>
              <a:srgbClr val="40B5A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34" name="Shape"/>
            <p:cNvSpPr/>
            <p:nvPr/>
          </p:nvSpPr>
          <p:spPr>
            <a:xfrm>
              <a:off x="3851960" y="4946324"/>
              <a:ext cx="244712" cy="1264106"/>
            </a:xfrm>
            <a:custGeom>
              <a:avLst/>
              <a:gdLst/>
              <a:ahLst/>
              <a:cxnLst>
                <a:cxn ang="0">
                  <a:pos x="wd2" y="hd2"/>
                </a:cxn>
                <a:cxn ang="5400000">
                  <a:pos x="wd2" y="hd2"/>
                </a:cxn>
                <a:cxn ang="10800000">
                  <a:pos x="wd2" y="hd2"/>
                </a:cxn>
                <a:cxn ang="16200000">
                  <a:pos x="wd2" y="hd2"/>
                </a:cxn>
              </a:cxnLst>
              <a:rect l="0" t="0" r="r" b="b"/>
              <a:pathLst>
                <a:path w="21088" h="21503" extrusionOk="0">
                  <a:moveTo>
                    <a:pt x="19237" y="11"/>
                  </a:moveTo>
                  <a:cubicBezTo>
                    <a:pt x="18221" y="-31"/>
                    <a:pt x="17298" y="56"/>
                    <a:pt x="16316" y="110"/>
                  </a:cubicBezTo>
                  <a:cubicBezTo>
                    <a:pt x="15421" y="159"/>
                    <a:pt x="14458" y="178"/>
                    <a:pt x="13529" y="189"/>
                  </a:cubicBezTo>
                  <a:cubicBezTo>
                    <a:pt x="11938" y="208"/>
                    <a:pt x="10321" y="201"/>
                    <a:pt x="8801" y="297"/>
                  </a:cubicBezTo>
                  <a:cubicBezTo>
                    <a:pt x="6261" y="458"/>
                    <a:pt x="4399" y="866"/>
                    <a:pt x="3153" y="1333"/>
                  </a:cubicBezTo>
                  <a:cubicBezTo>
                    <a:pt x="1853" y="1820"/>
                    <a:pt x="1210" y="2360"/>
                    <a:pt x="757" y="2903"/>
                  </a:cubicBezTo>
                  <a:cubicBezTo>
                    <a:pt x="254" y="3505"/>
                    <a:pt x="-23" y="4113"/>
                    <a:pt x="2" y="4723"/>
                  </a:cubicBezTo>
                  <a:cubicBezTo>
                    <a:pt x="22" y="5202"/>
                    <a:pt x="228" y="5680"/>
                    <a:pt x="503" y="6156"/>
                  </a:cubicBezTo>
                  <a:cubicBezTo>
                    <a:pt x="694" y="6487"/>
                    <a:pt x="918" y="6817"/>
                    <a:pt x="1260" y="7143"/>
                  </a:cubicBezTo>
                  <a:cubicBezTo>
                    <a:pt x="1707" y="7567"/>
                    <a:pt x="2352" y="7982"/>
                    <a:pt x="2937" y="8400"/>
                  </a:cubicBezTo>
                  <a:cubicBezTo>
                    <a:pt x="3640" y="8901"/>
                    <a:pt x="4259" y="9409"/>
                    <a:pt x="4409" y="9928"/>
                  </a:cubicBezTo>
                  <a:cubicBezTo>
                    <a:pt x="4600" y="10590"/>
                    <a:pt x="4019" y="11251"/>
                    <a:pt x="4168" y="11913"/>
                  </a:cubicBezTo>
                  <a:cubicBezTo>
                    <a:pt x="4336" y="12663"/>
                    <a:pt x="5439" y="13398"/>
                    <a:pt x="5368" y="14150"/>
                  </a:cubicBezTo>
                  <a:cubicBezTo>
                    <a:pt x="5320" y="14663"/>
                    <a:pt x="4729" y="15166"/>
                    <a:pt x="4037" y="15660"/>
                  </a:cubicBezTo>
                  <a:cubicBezTo>
                    <a:pt x="2958" y="16430"/>
                    <a:pt x="1626" y="17193"/>
                    <a:pt x="1321" y="17991"/>
                  </a:cubicBezTo>
                  <a:cubicBezTo>
                    <a:pt x="1150" y="18437"/>
                    <a:pt x="1306" y="18885"/>
                    <a:pt x="1460" y="19331"/>
                  </a:cubicBezTo>
                  <a:cubicBezTo>
                    <a:pt x="1641" y="19859"/>
                    <a:pt x="1882" y="20412"/>
                    <a:pt x="3633" y="20813"/>
                  </a:cubicBezTo>
                  <a:cubicBezTo>
                    <a:pt x="4936" y="21112"/>
                    <a:pt x="6842" y="21264"/>
                    <a:pt x="8764" y="21370"/>
                  </a:cubicBezTo>
                  <a:cubicBezTo>
                    <a:pt x="11120" y="21501"/>
                    <a:pt x="13614" y="21569"/>
                    <a:pt x="15929" y="21412"/>
                  </a:cubicBezTo>
                  <a:cubicBezTo>
                    <a:pt x="18115" y="21264"/>
                    <a:pt x="19863" y="20928"/>
                    <a:pt x="20524" y="20492"/>
                  </a:cubicBezTo>
                  <a:cubicBezTo>
                    <a:pt x="20998" y="20178"/>
                    <a:pt x="20849" y="19846"/>
                    <a:pt x="20465" y="19527"/>
                  </a:cubicBezTo>
                  <a:cubicBezTo>
                    <a:pt x="20039" y="19174"/>
                    <a:pt x="19333" y="18838"/>
                    <a:pt x="18808" y="18490"/>
                  </a:cubicBezTo>
                  <a:cubicBezTo>
                    <a:pt x="18319" y="18166"/>
                    <a:pt x="17969" y="17827"/>
                    <a:pt x="16956" y="17553"/>
                  </a:cubicBezTo>
                  <a:cubicBezTo>
                    <a:pt x="16087" y="17318"/>
                    <a:pt x="14827" y="17158"/>
                    <a:pt x="13509" y="17029"/>
                  </a:cubicBezTo>
                  <a:cubicBezTo>
                    <a:pt x="11819" y="16864"/>
                    <a:pt x="9809" y="16771"/>
                    <a:pt x="8501" y="17017"/>
                  </a:cubicBezTo>
                  <a:cubicBezTo>
                    <a:pt x="7201" y="17260"/>
                    <a:pt x="7091" y="17813"/>
                    <a:pt x="5086" y="17763"/>
                  </a:cubicBezTo>
                  <a:cubicBezTo>
                    <a:pt x="1934" y="17684"/>
                    <a:pt x="4991" y="16884"/>
                    <a:pt x="7451" y="16261"/>
                  </a:cubicBezTo>
                  <a:cubicBezTo>
                    <a:pt x="9050" y="15857"/>
                    <a:pt x="8367" y="15306"/>
                    <a:pt x="8217" y="14796"/>
                  </a:cubicBezTo>
                  <a:cubicBezTo>
                    <a:pt x="8080" y="14333"/>
                    <a:pt x="8469" y="13872"/>
                    <a:pt x="8579" y="13410"/>
                  </a:cubicBezTo>
                  <a:cubicBezTo>
                    <a:pt x="8660" y="13067"/>
                    <a:pt x="8587" y="12723"/>
                    <a:pt x="8514" y="12380"/>
                  </a:cubicBezTo>
                  <a:cubicBezTo>
                    <a:pt x="8417" y="11923"/>
                    <a:pt x="8319" y="11466"/>
                    <a:pt x="8373" y="11008"/>
                  </a:cubicBezTo>
                  <a:cubicBezTo>
                    <a:pt x="8430" y="10523"/>
                    <a:pt x="8657" y="10036"/>
                    <a:pt x="8373" y="9554"/>
                  </a:cubicBezTo>
                  <a:cubicBezTo>
                    <a:pt x="7935" y="8811"/>
                    <a:pt x="6326" y="8124"/>
                    <a:pt x="4928" y="7431"/>
                  </a:cubicBezTo>
                  <a:cubicBezTo>
                    <a:pt x="4174" y="7056"/>
                    <a:pt x="3476" y="6676"/>
                    <a:pt x="3157" y="6278"/>
                  </a:cubicBezTo>
                  <a:cubicBezTo>
                    <a:pt x="2786" y="5815"/>
                    <a:pt x="2939" y="5345"/>
                    <a:pt x="3022" y="4878"/>
                  </a:cubicBezTo>
                  <a:cubicBezTo>
                    <a:pt x="3099" y="4450"/>
                    <a:pt x="3118" y="4021"/>
                    <a:pt x="3512" y="3600"/>
                  </a:cubicBezTo>
                  <a:cubicBezTo>
                    <a:pt x="3848" y="3242"/>
                    <a:pt x="4452" y="2896"/>
                    <a:pt x="4809" y="2538"/>
                  </a:cubicBezTo>
                  <a:cubicBezTo>
                    <a:pt x="5076" y="2270"/>
                    <a:pt x="5212" y="1993"/>
                    <a:pt x="5863" y="1751"/>
                  </a:cubicBezTo>
                  <a:cubicBezTo>
                    <a:pt x="6665" y="1453"/>
                    <a:pt x="8113" y="1253"/>
                    <a:pt x="9697" y="1126"/>
                  </a:cubicBezTo>
                  <a:cubicBezTo>
                    <a:pt x="11663" y="968"/>
                    <a:pt x="13809" y="922"/>
                    <a:pt x="15757" y="756"/>
                  </a:cubicBezTo>
                  <a:cubicBezTo>
                    <a:pt x="16518" y="691"/>
                    <a:pt x="17321" y="602"/>
                    <a:pt x="18127" y="635"/>
                  </a:cubicBezTo>
                  <a:cubicBezTo>
                    <a:pt x="18759" y="661"/>
                    <a:pt x="19283" y="754"/>
                    <a:pt x="19937" y="726"/>
                  </a:cubicBezTo>
                  <a:cubicBezTo>
                    <a:pt x="21577" y="655"/>
                    <a:pt x="21569" y="106"/>
                    <a:pt x="19237" y="11"/>
                  </a:cubicBezTo>
                  <a:close/>
                </a:path>
              </a:pathLst>
            </a:cu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35" name="Shape"/>
            <p:cNvSpPr/>
            <p:nvPr/>
          </p:nvSpPr>
          <p:spPr>
            <a:xfrm>
              <a:off x="4660042" y="4944111"/>
              <a:ext cx="346423" cy="1263220"/>
            </a:xfrm>
            <a:custGeom>
              <a:avLst/>
              <a:gdLst/>
              <a:ahLst/>
              <a:cxnLst>
                <a:cxn ang="0">
                  <a:pos x="wd2" y="hd2"/>
                </a:cxn>
                <a:cxn ang="5400000">
                  <a:pos x="wd2" y="hd2"/>
                </a:cxn>
                <a:cxn ang="10800000">
                  <a:pos x="wd2" y="hd2"/>
                </a:cxn>
                <a:cxn ang="16200000">
                  <a:pos x="wd2" y="hd2"/>
                </a:cxn>
              </a:cxnLst>
              <a:rect l="0" t="0" r="r" b="b"/>
              <a:pathLst>
                <a:path w="21438" h="21557" extrusionOk="0">
                  <a:moveTo>
                    <a:pt x="1518" y="585"/>
                  </a:moveTo>
                  <a:cubicBezTo>
                    <a:pt x="1841" y="664"/>
                    <a:pt x="2226" y="658"/>
                    <a:pt x="2625" y="656"/>
                  </a:cubicBezTo>
                  <a:cubicBezTo>
                    <a:pt x="3082" y="653"/>
                    <a:pt x="3592" y="667"/>
                    <a:pt x="4085" y="664"/>
                  </a:cubicBezTo>
                  <a:cubicBezTo>
                    <a:pt x="4876" y="660"/>
                    <a:pt x="5705" y="634"/>
                    <a:pt x="6479" y="663"/>
                  </a:cubicBezTo>
                  <a:cubicBezTo>
                    <a:pt x="7787" y="713"/>
                    <a:pt x="8908" y="926"/>
                    <a:pt x="9830" y="1188"/>
                  </a:cubicBezTo>
                  <a:cubicBezTo>
                    <a:pt x="10776" y="1456"/>
                    <a:pt x="11522" y="1770"/>
                    <a:pt x="12169" y="2099"/>
                  </a:cubicBezTo>
                  <a:cubicBezTo>
                    <a:pt x="12652" y="2344"/>
                    <a:pt x="13085" y="2599"/>
                    <a:pt x="13251" y="2875"/>
                  </a:cubicBezTo>
                  <a:cubicBezTo>
                    <a:pt x="13461" y="3224"/>
                    <a:pt x="13228" y="3578"/>
                    <a:pt x="13251" y="3931"/>
                  </a:cubicBezTo>
                  <a:cubicBezTo>
                    <a:pt x="13270" y="4217"/>
                    <a:pt x="13456" y="4499"/>
                    <a:pt x="13530" y="4784"/>
                  </a:cubicBezTo>
                  <a:cubicBezTo>
                    <a:pt x="13598" y="5052"/>
                    <a:pt x="13567" y="5320"/>
                    <a:pt x="13530" y="5587"/>
                  </a:cubicBezTo>
                  <a:cubicBezTo>
                    <a:pt x="13484" y="5913"/>
                    <a:pt x="13431" y="6239"/>
                    <a:pt x="13235" y="6561"/>
                  </a:cubicBezTo>
                  <a:cubicBezTo>
                    <a:pt x="13036" y="6886"/>
                    <a:pt x="12693" y="7204"/>
                    <a:pt x="12453" y="7527"/>
                  </a:cubicBezTo>
                  <a:cubicBezTo>
                    <a:pt x="12199" y="7871"/>
                    <a:pt x="12059" y="8221"/>
                    <a:pt x="11705" y="8558"/>
                  </a:cubicBezTo>
                  <a:cubicBezTo>
                    <a:pt x="11325" y="8919"/>
                    <a:pt x="10702" y="9260"/>
                    <a:pt x="10470" y="9630"/>
                  </a:cubicBezTo>
                  <a:cubicBezTo>
                    <a:pt x="10235" y="10004"/>
                    <a:pt x="10411" y="10385"/>
                    <a:pt x="10470" y="10764"/>
                  </a:cubicBezTo>
                  <a:cubicBezTo>
                    <a:pt x="10515" y="11053"/>
                    <a:pt x="10491" y="11342"/>
                    <a:pt x="10470" y="11632"/>
                  </a:cubicBezTo>
                  <a:cubicBezTo>
                    <a:pt x="10438" y="12064"/>
                    <a:pt x="10412" y="12497"/>
                    <a:pt x="10470" y="12929"/>
                  </a:cubicBezTo>
                  <a:cubicBezTo>
                    <a:pt x="10514" y="13261"/>
                    <a:pt x="10607" y="13593"/>
                    <a:pt x="10878" y="13916"/>
                  </a:cubicBezTo>
                  <a:cubicBezTo>
                    <a:pt x="11043" y="14114"/>
                    <a:pt x="11288" y="14313"/>
                    <a:pt x="11841" y="14447"/>
                  </a:cubicBezTo>
                  <a:cubicBezTo>
                    <a:pt x="12407" y="14585"/>
                    <a:pt x="13236" y="14619"/>
                    <a:pt x="13729" y="14478"/>
                  </a:cubicBezTo>
                  <a:cubicBezTo>
                    <a:pt x="14494" y="14258"/>
                    <a:pt x="13481" y="13797"/>
                    <a:pt x="14606" y="13637"/>
                  </a:cubicBezTo>
                  <a:cubicBezTo>
                    <a:pt x="15243" y="13546"/>
                    <a:pt x="15978" y="13683"/>
                    <a:pt x="16253" y="13890"/>
                  </a:cubicBezTo>
                  <a:cubicBezTo>
                    <a:pt x="16611" y="14158"/>
                    <a:pt x="16271" y="14450"/>
                    <a:pt x="15688" y="14690"/>
                  </a:cubicBezTo>
                  <a:cubicBezTo>
                    <a:pt x="15201" y="14890"/>
                    <a:pt x="14538" y="15077"/>
                    <a:pt x="14531" y="15320"/>
                  </a:cubicBezTo>
                  <a:cubicBezTo>
                    <a:pt x="14523" y="15620"/>
                    <a:pt x="15492" y="15825"/>
                    <a:pt x="16031" y="16081"/>
                  </a:cubicBezTo>
                  <a:cubicBezTo>
                    <a:pt x="16345" y="16230"/>
                    <a:pt x="16509" y="16400"/>
                    <a:pt x="16814" y="16551"/>
                  </a:cubicBezTo>
                  <a:cubicBezTo>
                    <a:pt x="17122" y="16703"/>
                    <a:pt x="17560" y="16830"/>
                    <a:pt x="17953" y="16966"/>
                  </a:cubicBezTo>
                  <a:cubicBezTo>
                    <a:pt x="18625" y="17199"/>
                    <a:pt x="19169" y="17462"/>
                    <a:pt x="19386" y="17755"/>
                  </a:cubicBezTo>
                  <a:cubicBezTo>
                    <a:pt x="19561" y="17992"/>
                    <a:pt x="19510" y="18236"/>
                    <a:pt x="19426" y="18476"/>
                  </a:cubicBezTo>
                  <a:cubicBezTo>
                    <a:pt x="19302" y="18836"/>
                    <a:pt x="19108" y="19193"/>
                    <a:pt x="18924" y="19550"/>
                  </a:cubicBezTo>
                  <a:cubicBezTo>
                    <a:pt x="18810" y="19772"/>
                    <a:pt x="18669" y="20006"/>
                    <a:pt x="18048" y="20149"/>
                  </a:cubicBezTo>
                  <a:cubicBezTo>
                    <a:pt x="17351" y="20310"/>
                    <a:pt x="16321" y="20296"/>
                    <a:pt x="15690" y="20116"/>
                  </a:cubicBezTo>
                  <a:cubicBezTo>
                    <a:pt x="14558" y="19794"/>
                    <a:pt x="15502" y="19318"/>
                    <a:pt x="15913" y="18880"/>
                  </a:cubicBezTo>
                  <a:cubicBezTo>
                    <a:pt x="16345" y="18419"/>
                    <a:pt x="15985" y="17938"/>
                    <a:pt x="15375" y="17493"/>
                  </a:cubicBezTo>
                  <a:cubicBezTo>
                    <a:pt x="14826" y="17092"/>
                    <a:pt x="14081" y="16715"/>
                    <a:pt x="13366" y="16334"/>
                  </a:cubicBezTo>
                  <a:cubicBezTo>
                    <a:pt x="12477" y="15861"/>
                    <a:pt x="11260" y="15374"/>
                    <a:pt x="9448" y="15446"/>
                  </a:cubicBezTo>
                  <a:cubicBezTo>
                    <a:pt x="8786" y="15473"/>
                    <a:pt x="8209" y="15585"/>
                    <a:pt x="7912" y="15750"/>
                  </a:cubicBezTo>
                  <a:cubicBezTo>
                    <a:pt x="7410" y="16030"/>
                    <a:pt x="7803" y="16356"/>
                    <a:pt x="8528" y="16604"/>
                  </a:cubicBezTo>
                  <a:cubicBezTo>
                    <a:pt x="9408" y="16906"/>
                    <a:pt x="10690" y="17095"/>
                    <a:pt x="11630" y="17382"/>
                  </a:cubicBezTo>
                  <a:cubicBezTo>
                    <a:pt x="12289" y="17583"/>
                    <a:pt x="12630" y="17864"/>
                    <a:pt x="11992" y="18031"/>
                  </a:cubicBezTo>
                  <a:cubicBezTo>
                    <a:pt x="10134" y="18516"/>
                    <a:pt x="9570" y="17433"/>
                    <a:pt x="8032" y="17082"/>
                  </a:cubicBezTo>
                  <a:cubicBezTo>
                    <a:pt x="7198" y="16892"/>
                    <a:pt x="6030" y="16941"/>
                    <a:pt x="4964" y="17008"/>
                  </a:cubicBezTo>
                  <a:cubicBezTo>
                    <a:pt x="3464" y="17101"/>
                    <a:pt x="1910" y="17220"/>
                    <a:pt x="944" y="17550"/>
                  </a:cubicBezTo>
                  <a:cubicBezTo>
                    <a:pt x="-90" y="17903"/>
                    <a:pt x="-141" y="18383"/>
                    <a:pt x="163" y="18832"/>
                  </a:cubicBezTo>
                  <a:cubicBezTo>
                    <a:pt x="515" y="19352"/>
                    <a:pt x="1292" y="19840"/>
                    <a:pt x="1881" y="20343"/>
                  </a:cubicBezTo>
                  <a:cubicBezTo>
                    <a:pt x="2244" y="20653"/>
                    <a:pt x="2562" y="20980"/>
                    <a:pt x="3416" y="21206"/>
                  </a:cubicBezTo>
                  <a:cubicBezTo>
                    <a:pt x="4450" y="21481"/>
                    <a:pt x="5947" y="21534"/>
                    <a:pt x="7382" y="21552"/>
                  </a:cubicBezTo>
                  <a:cubicBezTo>
                    <a:pt x="8454" y="21566"/>
                    <a:pt x="9590" y="21558"/>
                    <a:pt x="10392" y="21363"/>
                  </a:cubicBezTo>
                  <a:cubicBezTo>
                    <a:pt x="11012" y="21212"/>
                    <a:pt x="11256" y="20985"/>
                    <a:pt x="11488" y="20767"/>
                  </a:cubicBezTo>
                  <a:cubicBezTo>
                    <a:pt x="11714" y="20554"/>
                    <a:pt x="11948" y="20339"/>
                    <a:pt x="11986" y="20117"/>
                  </a:cubicBezTo>
                  <a:cubicBezTo>
                    <a:pt x="12020" y="19916"/>
                    <a:pt x="11898" y="19708"/>
                    <a:pt x="12191" y="19523"/>
                  </a:cubicBezTo>
                  <a:cubicBezTo>
                    <a:pt x="12511" y="19320"/>
                    <a:pt x="13288" y="19196"/>
                    <a:pt x="13981" y="19281"/>
                  </a:cubicBezTo>
                  <a:cubicBezTo>
                    <a:pt x="15987" y="19526"/>
                    <a:pt x="13665" y="20230"/>
                    <a:pt x="14513" y="20612"/>
                  </a:cubicBezTo>
                  <a:cubicBezTo>
                    <a:pt x="14924" y="20797"/>
                    <a:pt x="15770" y="20844"/>
                    <a:pt x="16572" y="20839"/>
                  </a:cubicBezTo>
                  <a:cubicBezTo>
                    <a:pt x="17576" y="20834"/>
                    <a:pt x="18581" y="20765"/>
                    <a:pt x="19354" y="20588"/>
                  </a:cubicBezTo>
                  <a:cubicBezTo>
                    <a:pt x="20133" y="20410"/>
                    <a:pt x="20560" y="20148"/>
                    <a:pt x="20835" y="19879"/>
                  </a:cubicBezTo>
                  <a:cubicBezTo>
                    <a:pt x="21270" y="19454"/>
                    <a:pt x="21352" y="19010"/>
                    <a:pt x="21410" y="18569"/>
                  </a:cubicBezTo>
                  <a:cubicBezTo>
                    <a:pt x="21437" y="18361"/>
                    <a:pt x="21459" y="18152"/>
                    <a:pt x="21410" y="17944"/>
                  </a:cubicBezTo>
                  <a:cubicBezTo>
                    <a:pt x="21326" y="17592"/>
                    <a:pt x="21037" y="17243"/>
                    <a:pt x="20434" y="16932"/>
                  </a:cubicBezTo>
                  <a:cubicBezTo>
                    <a:pt x="20011" y="16713"/>
                    <a:pt x="19446" y="16520"/>
                    <a:pt x="18914" y="16321"/>
                  </a:cubicBezTo>
                  <a:cubicBezTo>
                    <a:pt x="18153" y="16036"/>
                    <a:pt x="17446" y="15728"/>
                    <a:pt x="17338" y="15375"/>
                  </a:cubicBezTo>
                  <a:cubicBezTo>
                    <a:pt x="17255" y="15103"/>
                    <a:pt x="17543" y="14838"/>
                    <a:pt x="17848" y="14579"/>
                  </a:cubicBezTo>
                  <a:cubicBezTo>
                    <a:pt x="18460" y="14060"/>
                    <a:pt x="19098" y="13498"/>
                    <a:pt x="18126" y="13025"/>
                  </a:cubicBezTo>
                  <a:cubicBezTo>
                    <a:pt x="17669" y="12803"/>
                    <a:pt x="16862" y="12641"/>
                    <a:pt x="15956" y="12667"/>
                  </a:cubicBezTo>
                  <a:cubicBezTo>
                    <a:pt x="15068" y="12692"/>
                    <a:pt x="14422" y="12888"/>
                    <a:pt x="13990" y="13107"/>
                  </a:cubicBezTo>
                  <a:cubicBezTo>
                    <a:pt x="13620" y="13294"/>
                    <a:pt x="13271" y="13513"/>
                    <a:pt x="12512" y="13543"/>
                  </a:cubicBezTo>
                  <a:cubicBezTo>
                    <a:pt x="10191" y="13634"/>
                    <a:pt x="11361" y="12621"/>
                    <a:pt x="13032" y="11851"/>
                  </a:cubicBezTo>
                  <a:cubicBezTo>
                    <a:pt x="14283" y="11275"/>
                    <a:pt x="13203" y="10583"/>
                    <a:pt x="13032" y="9922"/>
                  </a:cubicBezTo>
                  <a:cubicBezTo>
                    <a:pt x="12895" y="9391"/>
                    <a:pt x="13380" y="8869"/>
                    <a:pt x="14047" y="8370"/>
                  </a:cubicBezTo>
                  <a:cubicBezTo>
                    <a:pt x="14801" y="7807"/>
                    <a:pt x="15795" y="7261"/>
                    <a:pt x="16069" y="6664"/>
                  </a:cubicBezTo>
                  <a:cubicBezTo>
                    <a:pt x="16250" y="6270"/>
                    <a:pt x="16106" y="5873"/>
                    <a:pt x="16069" y="5476"/>
                  </a:cubicBezTo>
                  <a:cubicBezTo>
                    <a:pt x="16044" y="5199"/>
                    <a:pt x="16070" y="4922"/>
                    <a:pt x="16069" y="4645"/>
                  </a:cubicBezTo>
                  <a:cubicBezTo>
                    <a:pt x="16068" y="4379"/>
                    <a:pt x="16041" y="4114"/>
                    <a:pt x="16027" y="3848"/>
                  </a:cubicBezTo>
                  <a:cubicBezTo>
                    <a:pt x="16009" y="3504"/>
                    <a:pt x="16011" y="3157"/>
                    <a:pt x="15661" y="2827"/>
                  </a:cubicBezTo>
                  <a:cubicBezTo>
                    <a:pt x="15389" y="2570"/>
                    <a:pt x="14913" y="2334"/>
                    <a:pt x="14558" y="2085"/>
                  </a:cubicBezTo>
                  <a:cubicBezTo>
                    <a:pt x="14204" y="1835"/>
                    <a:pt x="13970" y="1573"/>
                    <a:pt x="13517" y="1335"/>
                  </a:cubicBezTo>
                  <a:cubicBezTo>
                    <a:pt x="13090" y="1112"/>
                    <a:pt x="12480" y="918"/>
                    <a:pt x="11709" y="781"/>
                  </a:cubicBezTo>
                  <a:cubicBezTo>
                    <a:pt x="10983" y="652"/>
                    <a:pt x="10147" y="581"/>
                    <a:pt x="9378" y="474"/>
                  </a:cubicBezTo>
                  <a:cubicBezTo>
                    <a:pt x="8665" y="374"/>
                    <a:pt x="8006" y="243"/>
                    <a:pt x="7247" y="172"/>
                  </a:cubicBezTo>
                  <a:cubicBezTo>
                    <a:pt x="6306" y="84"/>
                    <a:pt x="5253" y="103"/>
                    <a:pt x="4325" y="58"/>
                  </a:cubicBezTo>
                  <a:cubicBezTo>
                    <a:pt x="3627" y="25"/>
                    <a:pt x="2961" y="-34"/>
                    <a:pt x="2268" y="24"/>
                  </a:cubicBezTo>
                  <a:cubicBezTo>
                    <a:pt x="1249" y="109"/>
                    <a:pt x="854" y="425"/>
                    <a:pt x="1518" y="585"/>
                  </a:cubicBezTo>
                  <a:close/>
                </a:path>
              </a:pathLst>
            </a:cu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FFFFFF"/>
                </a:solidFill>
                <a:latin typeface="Calibri"/>
                <a:sym typeface="Helvetica Neue Medium"/>
              </a:endParaRPr>
            </a:p>
          </p:txBody>
        </p:sp>
        <p:sp>
          <p:nvSpPr>
            <p:cNvPr id="145" name="Sex Assigned at Birth"/>
            <p:cNvSpPr txBox="1"/>
            <p:nvPr/>
          </p:nvSpPr>
          <p:spPr>
            <a:xfrm>
              <a:off x="6004710" y="4923190"/>
              <a:ext cx="4259179" cy="1087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a:pPr>
              <a:r>
                <a:rPr b="1" dirty="0">
                  <a:latin typeface="Arial" panose="020B0604020202020204" pitchFamily="34" charset="0"/>
                  <a:cs typeface="Arial" panose="020B0604020202020204" pitchFamily="34" charset="0"/>
                </a:rPr>
                <a:t>Sex Assigned at Birth</a:t>
              </a:r>
              <a:endParaRPr lang="en-GB" b="1" dirty="0">
                <a:latin typeface="Arial" panose="020B0604020202020204" pitchFamily="34" charset="0"/>
                <a:cs typeface="Arial" panose="020B0604020202020204" pitchFamily="34" charset="0"/>
              </a:endParaRPr>
            </a:p>
            <a:p>
              <a:pPr>
                <a:defRPr/>
              </a:pPr>
              <a:r>
                <a:rPr lang="en-US" sz="1600" dirty="0">
                  <a:latin typeface="Arial" charset="0"/>
                  <a:ea typeface="Arial" charset="0"/>
                  <a:cs typeface="Arial" charset="0"/>
                </a:rPr>
                <a:t>This is decided based on a persons genitals </a:t>
              </a:r>
            </a:p>
            <a:p>
              <a:pPr>
                <a:defRPr/>
              </a:pPr>
              <a:r>
                <a:rPr lang="en-US" sz="1600" dirty="0">
                  <a:latin typeface="Arial" charset="0"/>
                  <a:ea typeface="Arial" charset="0"/>
                  <a:cs typeface="Arial" charset="0"/>
                </a:rPr>
                <a:t>and sex organs. </a:t>
              </a:r>
              <a:r>
                <a:rPr lang="en-GB" sz="1600" dirty="0">
                  <a:latin typeface="Arial" panose="020B0604020202020204" pitchFamily="34" charset="0"/>
                  <a:cs typeface="Arial" panose="020B0604020202020204" pitchFamily="34" charset="0"/>
                </a:rPr>
                <a:t>People can have a mixture or</a:t>
              </a:r>
            </a:p>
            <a:p>
              <a:pPr>
                <a:defRPr/>
              </a:pPr>
              <a:r>
                <a:rPr lang="en-GB" sz="1600" dirty="0">
                  <a:latin typeface="Arial" panose="020B0604020202020204" pitchFamily="34" charset="0"/>
                  <a:cs typeface="Arial" panose="020B0604020202020204" pitchFamily="34" charset="0"/>
                </a:rPr>
                <a:t>variation, these people are known as intersex</a:t>
              </a:r>
              <a:endParaRPr sz="1600" dirty="0">
                <a:latin typeface="Arial" panose="020B0604020202020204" pitchFamily="34" charset="0"/>
                <a:cs typeface="Arial" panose="020B0604020202020204" pitchFamily="34" charset="0"/>
              </a:endParaRPr>
            </a:p>
          </p:txBody>
        </p:sp>
        <p:sp>
          <p:nvSpPr>
            <p:cNvPr id="31" name="Right Brace 30">
              <a:extLst>
                <a:ext uri="{FF2B5EF4-FFF2-40B4-BE49-F238E27FC236}">
                  <a16:creationId xmlns:a16="http://schemas.microsoft.com/office/drawing/2014/main" id="{654BC696-9CB5-7849-9D65-70BCC177C5E3}"/>
                </a:ext>
              </a:extLst>
            </p:cNvPr>
            <p:cNvSpPr/>
            <p:nvPr/>
          </p:nvSpPr>
          <p:spPr>
            <a:xfrm>
              <a:off x="5358551" y="4728890"/>
              <a:ext cx="241235" cy="1629966"/>
            </a:xfrm>
            <a:prstGeom prst="rightBrace">
              <a:avLst/>
            </a:prstGeom>
            <a:ln w="38100">
              <a:solidFill>
                <a:srgbClr val="0070C0"/>
              </a:solidFill>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en-US">
                <a:solidFill>
                  <a:prstClr val="black"/>
                </a:solidFill>
                <a:latin typeface="Calibri"/>
              </a:endParaRPr>
            </a:p>
          </p:txBody>
        </p:sp>
      </p:grpSp>
      <p:grpSp>
        <p:nvGrpSpPr>
          <p:cNvPr id="5" name="Group 4"/>
          <p:cNvGrpSpPr/>
          <p:nvPr/>
        </p:nvGrpSpPr>
        <p:grpSpPr>
          <a:xfrm>
            <a:off x="876238" y="459098"/>
            <a:ext cx="10944554" cy="1418244"/>
            <a:chOff x="876238" y="459098"/>
            <a:chExt cx="10944554" cy="1418244"/>
          </a:xfrm>
        </p:grpSpPr>
        <p:sp>
          <p:nvSpPr>
            <p:cNvPr id="29"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Gender Diversity</a:t>
              </a:r>
            </a:p>
            <a:p>
              <a:pPr algn="l"/>
              <a:r>
                <a:rPr lang="en-US" sz="2400" b="1" dirty="0">
                  <a:solidFill>
                    <a:srgbClr val="40B5A3"/>
                  </a:solidFill>
                  <a:latin typeface="Arial"/>
                  <a:cs typeface="Arial"/>
                </a:rPr>
                <a:t>What is Gender?</a:t>
              </a:r>
            </a:p>
          </p:txBody>
        </p:sp>
        <p:pic>
          <p:nvPicPr>
            <p:cNvPr id="32" name="Picture 31">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grpSp>
    </p:spTree>
    <p:extLst>
      <p:ext uri="{BB962C8B-B14F-4D97-AF65-F5344CB8AC3E}">
        <p14:creationId xmlns:p14="http://schemas.microsoft.com/office/powerpoint/2010/main" val="2756405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26CD633-E8CA-D746-97EC-F94915605E47}"/>
              </a:ext>
            </a:extLst>
          </p:cNvPr>
          <p:cNvSpPr>
            <a:spLocks noGrp="1"/>
          </p:cNvSpPr>
          <p:nvPr>
            <p:ph idx="1"/>
          </p:nvPr>
        </p:nvSpPr>
        <p:spPr>
          <a:xfrm>
            <a:off x="876238" y="2234890"/>
            <a:ext cx="10385320" cy="2594923"/>
          </a:xfrm>
        </p:spPr>
        <p:txBody>
          <a:bodyPr>
            <a:noAutofit/>
          </a:bodyPr>
          <a:lstStyle/>
          <a:p>
            <a:pPr marL="0" indent="0" algn="ctr">
              <a:buNone/>
            </a:pPr>
            <a:r>
              <a:rPr lang="en-US" sz="2800" dirty="0">
                <a:latin typeface="Arial" panose="020B0604020202020204" pitchFamily="34" charset="0"/>
                <a:cs typeface="Arial" panose="020B0604020202020204" pitchFamily="34" charset="0"/>
              </a:rPr>
              <a:t>Microaggressions are the everyday comments and actions that communicate hostile, derogatory, or negative messages to a person based on their group identity. Even if there is no intent to offend, it is still a microagression. </a:t>
            </a:r>
          </a:p>
          <a:p>
            <a:pPr marL="0" indent="0" algn="ctr">
              <a:buNone/>
            </a:pPr>
            <a:endParaRPr lang="en-US" sz="2800" b="1" dirty="0">
              <a:latin typeface="Arial" panose="020B0604020202020204" pitchFamily="34" charset="0"/>
              <a:cs typeface="Arial" panose="020B0604020202020204" pitchFamily="34" charset="0"/>
            </a:endParaRPr>
          </a:p>
          <a:p>
            <a:pPr marL="0" indent="0" algn="ctr">
              <a:buNone/>
            </a:pPr>
            <a:r>
              <a:rPr lang="en-US" sz="2800" dirty="0">
                <a:solidFill>
                  <a:srgbClr val="00C7B2"/>
                </a:solidFill>
                <a:latin typeface="Arial" panose="020B0604020202020204" pitchFamily="34" charset="0"/>
                <a:cs typeface="Arial" panose="020B0604020202020204" pitchFamily="34" charset="0"/>
              </a:rPr>
              <a:t>We’ll look at some examples later.</a:t>
            </a: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40B5A3"/>
                </a:solidFill>
                <a:latin typeface="Arial"/>
                <a:cs typeface="Arial"/>
              </a:rPr>
              <a:t>Microaggressions</a:t>
            </a:r>
            <a:endParaRPr lang="en-US" sz="3200" dirty="0">
              <a:solidFill>
                <a:srgbClr val="40B5A3"/>
              </a:solidFill>
              <a:latin typeface="Calibri"/>
              <a:ea typeface="Arial" charset="0"/>
              <a:cs typeface="Calibri"/>
            </a:endParaRPr>
          </a:p>
        </p:txBody>
      </p:sp>
    </p:spTree>
    <p:extLst>
      <p:ext uri="{BB962C8B-B14F-4D97-AF65-F5344CB8AC3E}">
        <p14:creationId xmlns:p14="http://schemas.microsoft.com/office/powerpoint/2010/main" val="113468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ow+microaggressions+are+like+mosquito+bites+%E2%80%A2+Same+Difference.mp4">
            <a:hlinkClick r:id="" action="ppaction://media"/>
            <a:extLst>
              <a:ext uri="{FF2B5EF4-FFF2-40B4-BE49-F238E27FC236}">
                <a16:creationId xmlns:a16="http://schemas.microsoft.com/office/drawing/2014/main" id="{BEACBA1B-2672-4B46-9B4B-98D249571E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6238" y="1244160"/>
            <a:ext cx="9144000" cy="5143500"/>
          </a:xfrm>
          <a:prstGeom prst="rect">
            <a:avLst/>
          </a:prstGeom>
        </p:spPr>
      </p:pic>
      <p:sp>
        <p:nvSpPr>
          <p:cNvPr id="5"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sz="2400" dirty="0">
              <a:solidFill>
                <a:srgbClr val="40B5A3"/>
              </a:solidFill>
              <a:latin typeface="Calibri"/>
              <a:ea typeface="Arial" charset="0"/>
              <a:cs typeface="Calibri"/>
            </a:endParaRPr>
          </a:p>
        </p:txBody>
      </p:sp>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6"/>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34643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78"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8D4DE1-509F-44AD-AE47-5EDC9A14EF00}"/>
              </a:ext>
            </a:extLst>
          </p:cNvPr>
          <p:cNvSpPr>
            <a:spLocks noGrp="1"/>
          </p:cNvSpPr>
          <p:nvPr>
            <p:ph idx="1"/>
          </p:nvPr>
        </p:nvSpPr>
        <p:spPr>
          <a:xfrm>
            <a:off x="1449682" y="1972592"/>
            <a:ext cx="9046867" cy="3930316"/>
          </a:xfrm>
        </p:spPr>
        <p:txBody>
          <a:bodyPr vert="horz" lIns="91440" tIns="45720" rIns="91440" bIns="45720" rtlCol="0" anchor="t">
            <a:noAutofit/>
          </a:bodyPr>
          <a:lstStyle/>
          <a:p>
            <a:pPr marL="0" indent="0" algn="ctr">
              <a:buNone/>
            </a:pPr>
            <a:r>
              <a:rPr lang="en-US" sz="3000" dirty="0">
                <a:latin typeface="Arial" panose="020B0604020202020204" pitchFamily="34" charset="0"/>
                <a:cs typeface="Arial" panose="020B0604020202020204" pitchFamily="34" charset="0"/>
              </a:rPr>
              <a:t>“Wow, your skin is better than a real woman”</a:t>
            </a:r>
          </a:p>
          <a:p>
            <a:pPr marL="0" indent="0" algn="ctr">
              <a:buNone/>
            </a:pPr>
            <a:r>
              <a:rPr lang="en-US" sz="3000" dirty="0">
                <a:latin typeface="Arial" panose="020B0604020202020204" pitchFamily="34" charset="0"/>
                <a:cs typeface="Arial" panose="020B0604020202020204" pitchFamily="34" charset="0"/>
              </a:rPr>
              <a:t>“You’re so beautiful, I didn’t know you were trans.”</a:t>
            </a:r>
          </a:p>
          <a:p>
            <a:pPr marL="0" indent="0" algn="ctr">
              <a:buNone/>
            </a:pPr>
            <a:r>
              <a:rPr lang="en-US" sz="3000" dirty="0">
                <a:latin typeface="Arial" panose="020B0604020202020204" pitchFamily="34" charset="0"/>
                <a:cs typeface="Arial" panose="020B0604020202020204" pitchFamily="34" charset="0"/>
              </a:rPr>
              <a:t>“You are so lucky! You’ll never suffer from PMS”</a:t>
            </a:r>
          </a:p>
          <a:p>
            <a:pPr marL="0" indent="0" algn="ctr">
              <a:buNone/>
            </a:pPr>
            <a:r>
              <a:rPr lang="en-US" sz="3000" dirty="0">
                <a:latin typeface="Arial" panose="020B0604020202020204" pitchFamily="34" charset="0"/>
                <a:cs typeface="Arial" panose="020B0604020202020204" pitchFamily="34" charset="0"/>
              </a:rPr>
              <a:t>"What she's trying to say is…”</a:t>
            </a:r>
          </a:p>
          <a:p>
            <a:pPr marL="0" indent="0" algn="ctr">
              <a:buNone/>
            </a:pPr>
            <a:r>
              <a:rPr lang="en-GB" sz="3000" dirty="0">
                <a:latin typeface="Arial" panose="020B0604020202020204" pitchFamily="34" charset="0"/>
                <a:cs typeface="Arial" panose="020B0604020202020204" pitchFamily="34" charset="0"/>
              </a:rPr>
              <a:t>“You should smile more!”</a:t>
            </a:r>
          </a:p>
          <a:p>
            <a:pPr marL="0" indent="0" algn="ctr">
              <a:buNone/>
            </a:pPr>
            <a:r>
              <a:rPr lang="en-US" sz="3000" dirty="0">
                <a:latin typeface="Arial" panose="020B0604020202020204" pitchFamily="34" charset="0"/>
                <a:cs typeface="Arial" panose="020B0604020202020204" pitchFamily="34" charset="0"/>
              </a:rPr>
              <a:t>“Is it that time of the month?" </a:t>
            </a:r>
          </a:p>
          <a:p>
            <a:pPr marL="0" indent="0" algn="ctr">
              <a:buNone/>
            </a:pPr>
            <a:r>
              <a:rPr lang="en-GB" sz="3000" dirty="0">
                <a:latin typeface="Arial" panose="020B0604020202020204" pitchFamily="34" charset="0"/>
                <a:cs typeface="Arial" panose="020B0604020202020204" pitchFamily="34" charset="0"/>
              </a:rPr>
              <a:t>“He’s my gay best friend”</a:t>
            </a:r>
          </a:p>
        </p:txBody>
      </p:sp>
      <p:pic>
        <p:nvPicPr>
          <p:cNvPr id="4" name="Picture 3">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LGBTQ+ and Gender Diversity</a:t>
            </a:r>
          </a:p>
          <a:p>
            <a:pPr algn="l"/>
            <a:r>
              <a:rPr lang="en-US" sz="2400" b="1" dirty="0">
                <a:solidFill>
                  <a:srgbClr val="40B5A3"/>
                </a:solidFill>
                <a:latin typeface="Arial"/>
                <a:ea typeface="Arial" charset="0"/>
                <a:cs typeface="Arial"/>
              </a:rPr>
              <a:t>Microaggressions</a:t>
            </a:r>
            <a:endParaRPr lang="en-US" sz="2400" dirty="0">
              <a:solidFill>
                <a:srgbClr val="40B5A3"/>
              </a:solidFill>
              <a:latin typeface="Calibri"/>
              <a:ea typeface="Arial" charset="0"/>
              <a:cs typeface="Calibri"/>
            </a:endParaRPr>
          </a:p>
        </p:txBody>
      </p:sp>
    </p:spTree>
    <p:extLst>
      <p:ext uri="{BB962C8B-B14F-4D97-AF65-F5344CB8AC3E}">
        <p14:creationId xmlns:p14="http://schemas.microsoft.com/office/powerpoint/2010/main" val="130036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10" name="Content Placeholder 2">
            <a:extLst>
              <a:ext uri="{FF2B5EF4-FFF2-40B4-BE49-F238E27FC236}">
                <a16:creationId xmlns:a16="http://schemas.microsoft.com/office/drawing/2014/main" id="{326CD633-E8CA-D746-97EC-F94915605E47}"/>
              </a:ext>
            </a:extLst>
          </p:cNvPr>
          <p:cNvSpPr txBox="1">
            <a:spLocks/>
          </p:cNvSpPr>
          <p:nvPr/>
        </p:nvSpPr>
        <p:spPr>
          <a:xfrm>
            <a:off x="686364" y="4446766"/>
            <a:ext cx="1952805" cy="11045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Use correct pronouns and names, and introduce your own</a:t>
            </a:r>
          </a:p>
        </p:txBody>
      </p:sp>
      <p:grpSp>
        <p:nvGrpSpPr>
          <p:cNvPr id="3" name="Group 2"/>
          <p:cNvGrpSpPr/>
          <p:nvPr/>
        </p:nvGrpSpPr>
        <p:grpSpPr>
          <a:xfrm>
            <a:off x="254758" y="2032014"/>
            <a:ext cx="2924363" cy="2079715"/>
            <a:chOff x="-90111" y="1996264"/>
            <a:chExt cx="2924363" cy="2079715"/>
          </a:xfrm>
        </p:grpSpPr>
        <p:sp>
          <p:nvSpPr>
            <p:cNvPr id="2" name="TextBox 1"/>
            <p:cNvSpPr txBox="1"/>
            <p:nvPr/>
          </p:nvSpPr>
          <p:spPr>
            <a:xfrm>
              <a:off x="341495" y="2562810"/>
              <a:ext cx="898358"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he</a:t>
              </a:r>
            </a:p>
          </p:txBody>
        </p:sp>
        <p:sp>
          <p:nvSpPr>
            <p:cNvPr id="18" name="TextBox 17"/>
            <p:cNvSpPr txBox="1"/>
            <p:nvPr/>
          </p:nvSpPr>
          <p:spPr>
            <a:xfrm>
              <a:off x="1227561" y="2879942"/>
              <a:ext cx="1556721"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theirs</a:t>
              </a:r>
            </a:p>
          </p:txBody>
        </p:sp>
        <p:sp>
          <p:nvSpPr>
            <p:cNvPr id="21" name="TextBox 20"/>
            <p:cNvSpPr txBox="1"/>
            <p:nvPr/>
          </p:nvSpPr>
          <p:spPr>
            <a:xfrm>
              <a:off x="-90111" y="1996264"/>
              <a:ext cx="1556721"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she</a:t>
              </a:r>
            </a:p>
          </p:txBody>
        </p:sp>
        <p:sp>
          <p:nvSpPr>
            <p:cNvPr id="22" name="TextBox 21"/>
            <p:cNvSpPr txBox="1"/>
            <p:nvPr/>
          </p:nvSpPr>
          <p:spPr>
            <a:xfrm>
              <a:off x="688251" y="3368093"/>
              <a:ext cx="1556721"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them</a:t>
              </a:r>
            </a:p>
          </p:txBody>
        </p:sp>
        <p:sp>
          <p:nvSpPr>
            <p:cNvPr id="23" name="TextBox 22"/>
            <p:cNvSpPr txBox="1"/>
            <p:nvPr/>
          </p:nvSpPr>
          <p:spPr>
            <a:xfrm>
              <a:off x="1277531" y="2215957"/>
              <a:ext cx="1556721"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they</a:t>
              </a:r>
            </a:p>
          </p:txBody>
        </p:sp>
      </p:grpSp>
      <p:sp>
        <p:nvSpPr>
          <p:cNvPr id="25"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LGBTQ+ and Gender Diversity</a:t>
            </a:r>
          </a:p>
          <a:p>
            <a:pPr algn="l"/>
            <a:r>
              <a:rPr lang="en-US" sz="2400" b="1" dirty="0">
                <a:solidFill>
                  <a:srgbClr val="40B5A3"/>
                </a:solidFill>
                <a:latin typeface="Arial"/>
                <a:ea typeface="Arial" charset="0"/>
                <a:cs typeface="Arial"/>
              </a:rPr>
              <a:t>Being Inclusive</a:t>
            </a:r>
            <a:endParaRPr lang="en-US" sz="2400" dirty="0">
              <a:solidFill>
                <a:srgbClr val="40B5A3"/>
              </a:solidFill>
              <a:latin typeface="Calibri"/>
              <a:ea typeface="Arial" charset="0"/>
              <a:cs typeface="Calibri"/>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709" y="2078895"/>
            <a:ext cx="2094790" cy="2094790"/>
          </a:xfrm>
          <a:prstGeom prst="rect">
            <a:avLst/>
          </a:prstGeom>
        </p:spPr>
      </p:pic>
      <p:sp>
        <p:nvSpPr>
          <p:cNvPr id="16" name="Content Placeholder 2">
            <a:extLst>
              <a:ext uri="{FF2B5EF4-FFF2-40B4-BE49-F238E27FC236}">
                <a16:creationId xmlns:a16="http://schemas.microsoft.com/office/drawing/2014/main" id="{326CD633-E8CA-D746-97EC-F94915605E47}"/>
              </a:ext>
            </a:extLst>
          </p:cNvPr>
          <p:cNvSpPr txBox="1">
            <a:spLocks/>
          </p:cNvSpPr>
          <p:nvPr/>
        </p:nvSpPr>
        <p:spPr>
          <a:xfrm>
            <a:off x="9429181" y="4446766"/>
            <a:ext cx="1952805" cy="11045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Challenge your own thoughts</a:t>
            </a:r>
            <a:endParaRPr lang="en-US" sz="1600" dirty="0">
              <a:solidFill>
                <a:srgbClr val="40B5A3"/>
              </a:solidFill>
              <a:latin typeface="Arial"/>
              <a:ea typeface="Arial" charset="0"/>
              <a:cs typeface="Arial"/>
            </a:endParaRPr>
          </a:p>
        </p:txBody>
      </p:sp>
      <p:sp>
        <p:nvSpPr>
          <p:cNvPr id="17" name="Content Placeholder 2">
            <a:extLst>
              <a:ext uri="{FF2B5EF4-FFF2-40B4-BE49-F238E27FC236}">
                <a16:creationId xmlns:a16="http://schemas.microsoft.com/office/drawing/2014/main" id="{326CD633-E8CA-D746-97EC-F94915605E47}"/>
              </a:ext>
            </a:extLst>
          </p:cNvPr>
          <p:cNvSpPr txBox="1">
            <a:spLocks/>
          </p:cNvSpPr>
          <p:nvPr/>
        </p:nvSpPr>
        <p:spPr>
          <a:xfrm>
            <a:off x="3745240" y="4435832"/>
            <a:ext cx="1952805" cy="225071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Avoid objectification and encroaching on personal space</a:t>
            </a:r>
          </a:p>
        </p:txBody>
      </p:sp>
      <p:sp>
        <p:nvSpPr>
          <p:cNvPr id="24" name="Content Placeholder 2">
            <a:extLst>
              <a:ext uri="{FF2B5EF4-FFF2-40B4-BE49-F238E27FC236}">
                <a16:creationId xmlns:a16="http://schemas.microsoft.com/office/drawing/2014/main" id="{326CD633-E8CA-D746-97EC-F94915605E47}"/>
              </a:ext>
            </a:extLst>
          </p:cNvPr>
          <p:cNvSpPr txBox="1">
            <a:spLocks/>
          </p:cNvSpPr>
          <p:nvPr/>
        </p:nvSpPr>
        <p:spPr>
          <a:xfrm>
            <a:off x="6695891" y="4435832"/>
            <a:ext cx="1952805" cy="110451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Be careful posting on social media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907" y="2205621"/>
            <a:ext cx="1855801" cy="185580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774" y="2330717"/>
            <a:ext cx="1697041" cy="1697041"/>
          </a:xfrm>
          <a:prstGeom prst="rect">
            <a:avLst/>
          </a:prstGeom>
        </p:spPr>
      </p:pic>
    </p:spTree>
    <p:extLst>
      <p:ext uri="{BB962C8B-B14F-4D97-AF65-F5344CB8AC3E}">
        <p14:creationId xmlns:p14="http://schemas.microsoft.com/office/powerpoint/2010/main" val="8100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 y="2731754"/>
            <a:ext cx="12192000" cy="344668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solidFill>
                <a:latin typeface="Arial" charset="0"/>
                <a:ea typeface="Arial" charset="0"/>
                <a:cs typeface="Arial" charset="0"/>
              </a:rPr>
              <a:t>Class Diversity</a:t>
            </a:r>
            <a:endParaRPr lang="en-US" sz="5400" dirty="0">
              <a:solidFill>
                <a:schemeClr val="tx1">
                  <a:lumMod val="75000"/>
                  <a:lumOff val="25000"/>
                </a:schemeClr>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3">
            <a:biLevel thresh="50000"/>
          </a:blip>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142124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3917" y="2633746"/>
            <a:ext cx="8204952" cy="2443926"/>
          </a:xfrm>
        </p:spPr>
        <p:txBody>
          <a:bodyPr vert="horz" lIns="91440" tIns="45720" rIns="91440" bIns="45720" rtlCol="0" anchor="t">
            <a:noAutofit/>
          </a:bodyPr>
          <a:lstStyle/>
          <a:p>
            <a:pPr marL="0" indent="0" algn="ctr" defTabSz="914400">
              <a:lnSpc>
                <a:spcPct val="140000"/>
              </a:lnSpc>
              <a:spcBef>
                <a:spcPts val="0"/>
              </a:spcBef>
              <a:buNone/>
              <a:defRPr/>
            </a:pPr>
            <a:r>
              <a:rPr lang="en-US" sz="3600" b="1" dirty="0">
                <a:solidFill>
                  <a:srgbClr val="FFFFFF"/>
                </a:solidFill>
                <a:latin typeface="Arial"/>
                <a:ea typeface="Arial" charset="0"/>
                <a:cs typeface="Arial"/>
              </a:rPr>
              <a:t>Trigger Warning:</a:t>
            </a:r>
          </a:p>
          <a:p>
            <a:pPr marL="0" indent="0" algn="ctr" defTabSz="914400">
              <a:lnSpc>
                <a:spcPct val="140000"/>
              </a:lnSpc>
              <a:spcBef>
                <a:spcPts val="0"/>
              </a:spcBef>
              <a:buNone/>
              <a:defRPr/>
            </a:pPr>
            <a:r>
              <a:rPr lang="en-US" sz="3600" b="1" dirty="0">
                <a:solidFill>
                  <a:srgbClr val="FFFFFF"/>
                </a:solidFill>
                <a:latin typeface="Arial"/>
                <a:ea typeface="Arial" charset="0"/>
                <a:cs typeface="Arial"/>
              </a:rPr>
              <a:t>Suicide and hate crime</a:t>
            </a:r>
            <a:endParaRPr lang="en-US" sz="2800" dirty="0">
              <a:solidFill>
                <a:srgbClr val="FFFFFF"/>
              </a:solidFill>
              <a:latin typeface="Arial"/>
              <a:ea typeface="Arial" charset="0"/>
              <a:cs typeface="Arial" charset="0"/>
            </a:endParaRPr>
          </a:p>
          <a:p>
            <a:pPr marL="0" indent="0" defTabSz="914400">
              <a:spcBef>
                <a:spcPts val="0"/>
              </a:spcBef>
              <a:buNone/>
              <a:defRPr/>
            </a:pPr>
            <a:endParaRPr lang="en-US" sz="1600">
              <a:solidFill>
                <a:srgbClr val="FFFFFF"/>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biLevel thresh="50000"/>
          </a:blip>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179745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26CD633-E8CA-D746-97EC-F94915605E47}"/>
              </a:ext>
            </a:extLst>
          </p:cNvPr>
          <p:cNvSpPr>
            <a:spLocks noGrp="1"/>
          </p:cNvSpPr>
          <p:nvPr>
            <p:ph idx="1"/>
          </p:nvPr>
        </p:nvSpPr>
        <p:spPr>
          <a:xfrm>
            <a:off x="876238" y="1877342"/>
            <a:ext cx="10385320" cy="4835946"/>
          </a:xfrm>
        </p:spPr>
        <p:txBody>
          <a:bodyPr>
            <a:noAutofit/>
          </a:bodyPr>
          <a:lstStyle/>
          <a:p>
            <a:pPr marL="0" indent="0">
              <a:buNone/>
            </a:pPr>
            <a:r>
              <a:rPr lang="en-US" dirty="0">
                <a:latin typeface="Arial" panose="020B0604020202020204" pitchFamily="34" charset="0"/>
                <a:cs typeface="Arial" panose="020B0604020202020204" pitchFamily="34" charset="0"/>
              </a:rPr>
              <a:t>Aspects of a person's identity which do not result in prejudice against them </a:t>
            </a:r>
          </a:p>
          <a:p>
            <a:r>
              <a:rPr lang="en-US" sz="2400" dirty="0">
                <a:latin typeface="Arial" panose="020B0604020202020204" pitchFamily="34" charset="0"/>
                <a:cs typeface="Arial" panose="020B0604020202020204" pitchFamily="34" charset="0"/>
              </a:rPr>
              <a:t>This does not mean to say that anyone has had it 'easy’</a:t>
            </a:r>
          </a:p>
          <a:p>
            <a:r>
              <a:rPr lang="en-US" sz="2400" dirty="0">
                <a:latin typeface="Arial" panose="020B0604020202020204" pitchFamily="34" charset="0"/>
                <a:cs typeface="Arial" panose="020B0604020202020204" pitchFamily="34" charset="0"/>
              </a:rPr>
              <a:t>Some groups experience barriers to access that other do not – we will look at this in terms of class </a:t>
            </a:r>
          </a:p>
          <a:p>
            <a:pPr marL="0" indent="0">
              <a:buNone/>
            </a:pPr>
            <a:endParaRPr lang="en-US" sz="2400" dirty="0">
              <a:latin typeface="Arial" panose="020B0604020202020204" pitchFamily="34" charset="0"/>
              <a:cs typeface="Arial" panose="020B0604020202020204" pitchFamily="34" charset="0"/>
            </a:endParaRPr>
          </a:p>
          <a:p>
            <a:pPr marL="0" indent="0" algn="ctr">
              <a:buNone/>
            </a:pPr>
            <a:endParaRPr lang="en-US" sz="2400" b="1" dirty="0">
              <a:solidFill>
                <a:srgbClr val="40B5A3"/>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40B5A3"/>
                </a:solidFill>
                <a:latin typeface="Arial"/>
                <a:cs typeface="Arial"/>
              </a:rPr>
              <a:t>What is privilege?</a:t>
            </a:r>
          </a:p>
          <a:p>
            <a:pPr algn="l"/>
            <a:endParaRPr lang="en-US" sz="2400" dirty="0">
              <a:solidFill>
                <a:srgbClr val="40B5A3"/>
              </a:solidFill>
              <a:latin typeface="Calibri"/>
              <a:ea typeface="Arial" charset="0"/>
              <a:cs typeface="Calibri"/>
            </a:endParaRPr>
          </a:p>
        </p:txBody>
      </p:sp>
    </p:spTree>
    <p:extLst>
      <p:ext uri="{BB962C8B-B14F-4D97-AF65-F5344CB8AC3E}">
        <p14:creationId xmlns:p14="http://schemas.microsoft.com/office/powerpoint/2010/main" val="406760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91827" y="2283432"/>
            <a:ext cx="2455102" cy="2455102"/>
          </a:xfrm>
          <a:prstGeom prst="rect">
            <a:avLst/>
          </a:prstGeom>
        </p:spPr>
      </p:pic>
      <p:pic>
        <p:nvPicPr>
          <p:cNvPr id="8" name="Picture 7"/>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395986" y="2504977"/>
            <a:ext cx="2017822" cy="2017822"/>
          </a:xfrm>
          <a:prstGeom prst="rect">
            <a:avLst/>
          </a:prstGeom>
        </p:spPr>
      </p:pic>
      <p:sp>
        <p:nvSpPr>
          <p:cNvPr id="9" name="TextBox 8"/>
          <p:cNvSpPr txBox="1"/>
          <p:nvPr/>
        </p:nvSpPr>
        <p:spPr>
          <a:xfrm>
            <a:off x="2161324" y="1772047"/>
            <a:ext cx="2009252" cy="3477875"/>
          </a:xfrm>
          <a:prstGeom prst="rect">
            <a:avLst/>
          </a:prstGeom>
          <a:noFill/>
        </p:spPr>
        <p:txBody>
          <a:bodyPr wrap="square" rtlCol="0">
            <a:spAutoFit/>
          </a:bodyPr>
          <a:lstStyle/>
          <a:p>
            <a:r>
              <a:rPr lang="en-GB" sz="22000" dirty="0">
                <a:latin typeface="Calibri Light" panose="020F0302020204030204" pitchFamily="34" charset="0"/>
                <a:ea typeface="Verdana" panose="020B0604030504040204" pitchFamily="34" charset="0"/>
                <a:cs typeface="Calibri Light" panose="020F0302020204030204" pitchFamily="34" charset="0"/>
              </a:rPr>
              <a:t>£</a:t>
            </a:r>
          </a:p>
        </p:txBody>
      </p:sp>
      <p:sp>
        <p:nvSpPr>
          <p:cNvPr id="10" name="TextBox 9"/>
          <p:cNvSpPr txBox="1"/>
          <p:nvPr/>
        </p:nvSpPr>
        <p:spPr>
          <a:xfrm>
            <a:off x="1524000" y="4965769"/>
            <a:ext cx="2754222" cy="1200329"/>
          </a:xfrm>
          <a:prstGeom prst="rect">
            <a:avLst/>
          </a:prstGeom>
          <a:noFill/>
        </p:spPr>
        <p:txBody>
          <a:bodyPr wrap="square" rtlCol="0">
            <a:spAutoFit/>
          </a:bodyPr>
          <a:lstStyle/>
          <a:p>
            <a:pPr algn="ctr"/>
            <a:r>
              <a:rPr lang="en-GB" sz="2400" b="1" dirty="0">
                <a:solidFill>
                  <a:srgbClr val="40B5A3"/>
                </a:solidFill>
                <a:latin typeface="Arial" panose="020B0604020202020204" pitchFamily="34" charset="0"/>
                <a:cs typeface="Arial" panose="020B0604020202020204" pitchFamily="34" charset="0"/>
              </a:rPr>
              <a:t>Economic:</a:t>
            </a:r>
          </a:p>
          <a:p>
            <a:pPr algn="ctr"/>
            <a:r>
              <a:rPr lang="en-GB" sz="2400" b="1" dirty="0">
                <a:solidFill>
                  <a:srgbClr val="40B5A3"/>
                </a:solidFill>
                <a:latin typeface="Arial" panose="020B0604020202020204" pitchFamily="34" charset="0"/>
                <a:cs typeface="Arial" panose="020B0604020202020204" pitchFamily="34" charset="0"/>
              </a:rPr>
              <a:t>Our access and knowledge</a:t>
            </a:r>
          </a:p>
        </p:txBody>
      </p:sp>
      <p:sp>
        <p:nvSpPr>
          <p:cNvPr id="15" name="TextBox 14"/>
          <p:cNvSpPr txBox="1"/>
          <p:nvPr/>
        </p:nvSpPr>
        <p:spPr>
          <a:xfrm>
            <a:off x="4891827" y="5150436"/>
            <a:ext cx="2670018" cy="830997"/>
          </a:xfrm>
          <a:prstGeom prst="rect">
            <a:avLst/>
          </a:prstGeom>
          <a:noFill/>
        </p:spPr>
        <p:txBody>
          <a:bodyPr wrap="square" rtlCol="0">
            <a:spAutoFit/>
          </a:bodyPr>
          <a:lstStyle/>
          <a:p>
            <a:pPr algn="ctr"/>
            <a:r>
              <a:rPr lang="en-GB" sz="2400" b="1" dirty="0">
                <a:solidFill>
                  <a:srgbClr val="40B5A3"/>
                </a:solidFill>
                <a:latin typeface="Arial" panose="020B0604020202020204" pitchFamily="34" charset="0"/>
                <a:cs typeface="Arial" panose="020B0604020202020204" pitchFamily="34" charset="0"/>
              </a:rPr>
              <a:t>Social:</a:t>
            </a:r>
          </a:p>
          <a:p>
            <a:pPr algn="ctr"/>
            <a:r>
              <a:rPr lang="en-GB" sz="2400" b="1" dirty="0">
                <a:solidFill>
                  <a:srgbClr val="40B5A3"/>
                </a:solidFill>
                <a:latin typeface="Arial" panose="020B0604020202020204" pitchFamily="34" charset="0"/>
                <a:cs typeface="Arial" panose="020B0604020202020204" pitchFamily="34" charset="0"/>
              </a:rPr>
              <a:t>Our connections</a:t>
            </a:r>
          </a:p>
        </p:txBody>
      </p:sp>
      <p:sp>
        <p:nvSpPr>
          <p:cNvPr id="16" name="TextBox 15"/>
          <p:cNvSpPr txBox="1"/>
          <p:nvPr/>
        </p:nvSpPr>
        <p:spPr>
          <a:xfrm>
            <a:off x="7770052" y="5150436"/>
            <a:ext cx="3269690" cy="830997"/>
          </a:xfrm>
          <a:prstGeom prst="rect">
            <a:avLst/>
          </a:prstGeom>
          <a:noFill/>
        </p:spPr>
        <p:txBody>
          <a:bodyPr wrap="square" rtlCol="0">
            <a:spAutoFit/>
          </a:bodyPr>
          <a:lstStyle/>
          <a:p>
            <a:pPr algn="ctr"/>
            <a:r>
              <a:rPr lang="en-GB" sz="2400" b="1" dirty="0">
                <a:solidFill>
                  <a:srgbClr val="40B5A3"/>
                </a:solidFill>
                <a:latin typeface="Arial" panose="020B0604020202020204" pitchFamily="34" charset="0"/>
                <a:cs typeface="Arial" panose="020B0604020202020204" pitchFamily="34" charset="0"/>
              </a:rPr>
              <a:t>Cultural:</a:t>
            </a:r>
          </a:p>
          <a:p>
            <a:pPr algn="ctr"/>
            <a:r>
              <a:rPr lang="en-GB" sz="2400" b="1" dirty="0">
                <a:solidFill>
                  <a:srgbClr val="40B5A3"/>
                </a:solidFill>
                <a:latin typeface="Arial" panose="020B0604020202020204" pitchFamily="34" charset="0"/>
                <a:cs typeface="Arial" panose="020B0604020202020204" pitchFamily="34" charset="0"/>
              </a:rPr>
              <a:t>Our experiences </a:t>
            </a:r>
          </a:p>
        </p:txBody>
      </p:sp>
      <p:pic>
        <p:nvPicPr>
          <p:cNvPr id="11" name="Picture 10">
            <a:extLst>
              <a:ext uri="{FF2B5EF4-FFF2-40B4-BE49-F238E27FC236}">
                <a16:creationId xmlns:a16="http://schemas.microsoft.com/office/drawing/2014/main" id="{738229E4-234A-514C-883A-CEF14579E633}"/>
              </a:ext>
            </a:extLst>
          </p:cNvPr>
          <p:cNvPicPr>
            <a:picLocks noChangeAspect="1"/>
          </p:cNvPicPr>
          <p:nvPr/>
        </p:nvPicPr>
        <p:blipFill>
          <a:blip r:embed="rId7"/>
          <a:stretch>
            <a:fillRect/>
          </a:stretch>
        </p:blipFill>
        <p:spPr>
          <a:xfrm>
            <a:off x="9624646" y="459098"/>
            <a:ext cx="2196146" cy="785062"/>
          </a:xfrm>
          <a:prstGeom prst="rect">
            <a:avLst/>
          </a:prstGeom>
        </p:spPr>
      </p:pic>
      <p:sp>
        <p:nvSpPr>
          <p:cNvPr id="12"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Class Diversity</a:t>
            </a:r>
          </a:p>
          <a:p>
            <a:pPr algn="l"/>
            <a:r>
              <a:rPr lang="en-US" sz="2400" b="1" dirty="0">
                <a:solidFill>
                  <a:srgbClr val="40B5A3"/>
                </a:solidFill>
                <a:latin typeface="Arial"/>
                <a:ea typeface="Arial" charset="0"/>
                <a:cs typeface="Arial"/>
              </a:rPr>
              <a:t>Privilege</a:t>
            </a:r>
            <a:endParaRPr lang="en-US" sz="2400" dirty="0">
              <a:solidFill>
                <a:srgbClr val="40B5A3"/>
              </a:solidFill>
              <a:latin typeface="Calibri"/>
              <a:ea typeface="Arial" charset="0"/>
              <a:cs typeface="Calibri"/>
            </a:endParaRPr>
          </a:p>
        </p:txBody>
      </p:sp>
    </p:spTree>
    <p:extLst>
      <p:ext uri="{BB962C8B-B14F-4D97-AF65-F5344CB8AC3E}">
        <p14:creationId xmlns:p14="http://schemas.microsoft.com/office/powerpoint/2010/main" val="2320013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Class Diversity</a:t>
            </a:r>
          </a:p>
          <a:p>
            <a:pPr algn="l"/>
            <a:r>
              <a:rPr lang="en-US" sz="2400" b="1" dirty="0">
                <a:solidFill>
                  <a:srgbClr val="40B5A3"/>
                </a:solidFill>
                <a:latin typeface="Arial"/>
                <a:ea typeface="Arial" charset="0"/>
                <a:cs typeface="Arial"/>
              </a:rPr>
              <a:t>Privilege</a:t>
            </a:r>
            <a:endParaRPr lang="en-US" sz="2400" dirty="0">
              <a:solidFill>
                <a:srgbClr val="40B5A3"/>
              </a:solidFill>
              <a:latin typeface="Calibri"/>
              <a:ea typeface="Arial" charset="0"/>
              <a:cs typeface="Calibri"/>
            </a:endParaRPr>
          </a:p>
        </p:txBody>
      </p:sp>
      <p:sp>
        <p:nvSpPr>
          <p:cNvPr id="2" name="TextBox 1"/>
          <p:cNvSpPr txBox="1"/>
          <p:nvPr/>
        </p:nvSpPr>
        <p:spPr>
          <a:xfrm>
            <a:off x="681290" y="1515302"/>
            <a:ext cx="2319866" cy="2646878"/>
          </a:xfrm>
          <a:prstGeom prst="rect">
            <a:avLst/>
          </a:prstGeom>
          <a:noFill/>
        </p:spPr>
        <p:txBody>
          <a:bodyPr wrap="square" rtlCol="0">
            <a:spAutoFit/>
          </a:bodyPr>
          <a:lstStyle/>
          <a:p>
            <a:pPr marL="171450" indent="-171450">
              <a:buClr>
                <a:srgbClr val="40B5A3"/>
              </a:buClr>
              <a:buSzPct val="120000"/>
            </a:pPr>
            <a:r>
              <a:rPr lang="en-GB" sz="6600" dirty="0">
                <a:solidFill>
                  <a:srgbClr val="40B5A3"/>
                </a:solidFill>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My accent and the words I use are considered ‘well-spoken’</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3495905" y="1561469"/>
            <a:ext cx="2319866" cy="2646878"/>
          </a:xfrm>
          <a:prstGeom prst="rect">
            <a:avLst/>
          </a:prstGeom>
          <a:noFill/>
        </p:spPr>
        <p:txBody>
          <a:bodyPr wrap="square" rtlCol="0">
            <a:spAutoFit/>
          </a:bodyPr>
          <a:lstStyle/>
          <a:p>
            <a:pPr defTabSz="271463"/>
            <a:r>
              <a:rPr lang="en-GB" sz="6600" dirty="0">
                <a:solidFill>
                  <a:srgbClr val="40B5A3"/>
                </a:solidFill>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My school had plenty of resources, like books and sports equipment</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8" name="TextBox 7"/>
          <p:cNvSpPr txBox="1"/>
          <p:nvPr/>
        </p:nvSpPr>
        <p:spPr>
          <a:xfrm>
            <a:off x="6122452" y="1515302"/>
            <a:ext cx="2319866" cy="2693045"/>
          </a:xfrm>
          <a:prstGeom prst="rect">
            <a:avLst/>
          </a:prstGeom>
          <a:noFill/>
        </p:spPr>
        <p:txBody>
          <a:bodyPr wrap="square" rtlCol="0">
            <a:spAutoFit/>
          </a:bodyPr>
          <a:lstStyle/>
          <a:p>
            <a:pPr defTabSz="271463"/>
            <a:r>
              <a:rPr lang="en-GB" sz="6600" dirty="0">
                <a:solidFill>
                  <a:srgbClr val="40B5A3"/>
                </a:solidFill>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The neighborhood around my home is safe</a:t>
            </a:r>
          </a:p>
          <a:p>
            <a:pPr defTabSz="271463"/>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10" name="TextBox 9"/>
          <p:cNvSpPr txBox="1"/>
          <p:nvPr/>
        </p:nvSpPr>
        <p:spPr>
          <a:xfrm>
            <a:off x="8715957" y="1539395"/>
            <a:ext cx="2319866" cy="2954655"/>
          </a:xfrm>
          <a:prstGeom prst="rect">
            <a:avLst/>
          </a:prstGeom>
          <a:noFill/>
        </p:spPr>
        <p:txBody>
          <a:bodyPr wrap="square" rtlCol="0">
            <a:spAutoFit/>
          </a:bodyPr>
          <a:lstStyle/>
          <a:p>
            <a:pPr defTabSz="271463"/>
            <a:r>
              <a:rPr lang="en-GB" sz="6600" dirty="0">
                <a:solidFill>
                  <a:srgbClr val="40B5A3"/>
                </a:solidFill>
                <a:latin typeface="Arial" panose="020B060402020202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My family have intellectual conversations at the dinner table each night</a:t>
            </a:r>
          </a:p>
          <a:p>
            <a:pPr marL="271463" indent="-271463" defTabSz="271463"/>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11" name="TextBox 10"/>
          <p:cNvSpPr txBox="1"/>
          <p:nvPr/>
        </p:nvSpPr>
        <p:spPr>
          <a:xfrm>
            <a:off x="681290" y="3998595"/>
            <a:ext cx="2335582" cy="2339102"/>
          </a:xfrm>
          <a:prstGeom prst="rect">
            <a:avLst/>
          </a:prstGeom>
          <a:noFill/>
        </p:spPr>
        <p:txBody>
          <a:bodyPr wrap="square" rtlCol="0">
            <a:spAutoFit/>
          </a:bodyPr>
          <a:lstStyle/>
          <a:p>
            <a:pPr marL="271463" indent="-271463" defTabSz="271463"/>
            <a:r>
              <a:rPr lang="en-GB" sz="6600" dirty="0">
                <a:solidFill>
                  <a:srgbClr val="40B5A3"/>
                </a:solidFill>
                <a:latin typeface="Arial" panose="020B0604020202020204" pitchFamily="34" charset="0"/>
                <a:cs typeface="Arial" panose="020B0604020202020204" pitchFamily="34" charset="0"/>
              </a:rPr>
              <a:t>5</a:t>
            </a:r>
            <a:r>
              <a:rPr lang="en-GB"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 don’t have to work during the vacation</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12" name="TextBox 11"/>
          <p:cNvSpPr txBox="1"/>
          <p:nvPr/>
        </p:nvSpPr>
        <p:spPr>
          <a:xfrm>
            <a:off x="3366294" y="3998595"/>
            <a:ext cx="2319866" cy="2339102"/>
          </a:xfrm>
          <a:prstGeom prst="rect">
            <a:avLst/>
          </a:prstGeom>
          <a:noFill/>
        </p:spPr>
        <p:txBody>
          <a:bodyPr wrap="square" rtlCol="0">
            <a:spAutoFit/>
          </a:bodyPr>
          <a:lstStyle/>
          <a:p>
            <a:pPr marL="271463" indent="-271463" defTabSz="271463"/>
            <a:r>
              <a:rPr lang="en-GB" sz="6600" dirty="0">
                <a:solidFill>
                  <a:srgbClr val="40B5A3"/>
                </a:solidFill>
                <a:latin typeface="Arial" panose="020B0604020202020204" pitchFamily="34" charset="0"/>
                <a:cs typeface="Arial" panose="020B0604020202020204" pitchFamily="34" charset="0"/>
              </a:rPr>
              <a:t>6</a:t>
            </a:r>
            <a:r>
              <a:rPr lang="en-GB" sz="2000" dirty="0">
                <a:latin typeface="Arial" panose="020B0604020202020204" pitchFamily="34" charset="0"/>
                <a:cs typeface="Arial" panose="020B0604020202020204" pitchFamily="34" charset="0"/>
              </a:rPr>
              <a:t> I can do unpaid internships in the vacation</a:t>
            </a:r>
          </a:p>
          <a:p>
            <a:endParaRPr lang="en-GB" sz="2000" dirty="0">
              <a:latin typeface="Arial" panose="020B0604020202020204" pitchFamily="34" charset="0"/>
              <a:cs typeface="Arial" panose="020B0604020202020204" pitchFamily="34" charset="0"/>
            </a:endParaRPr>
          </a:p>
        </p:txBody>
      </p:sp>
      <p:sp>
        <p:nvSpPr>
          <p:cNvPr id="13" name="TextBox 12"/>
          <p:cNvSpPr txBox="1"/>
          <p:nvPr/>
        </p:nvSpPr>
        <p:spPr>
          <a:xfrm>
            <a:off x="6035582" y="4095000"/>
            <a:ext cx="2319866" cy="2954655"/>
          </a:xfrm>
          <a:prstGeom prst="rect">
            <a:avLst/>
          </a:prstGeom>
          <a:noFill/>
        </p:spPr>
        <p:txBody>
          <a:bodyPr wrap="square" rtlCol="0">
            <a:spAutoFit/>
          </a:bodyPr>
          <a:lstStyle/>
          <a:p>
            <a:pPr>
              <a:buClr>
                <a:srgbClr val="40B5A3"/>
              </a:buClr>
              <a:buSzPct val="120000"/>
            </a:pPr>
            <a:r>
              <a:rPr lang="en-GB" sz="6600" dirty="0">
                <a:solidFill>
                  <a:srgbClr val="40B5A3"/>
                </a:solidFill>
                <a:latin typeface="Arial" panose="020B0604020202020204" pitchFamily="34" charset="0"/>
                <a:cs typeface="Arial" panose="020B0604020202020204" pitchFamily="34" charset="0"/>
              </a:rPr>
              <a:t>7</a:t>
            </a:r>
            <a:r>
              <a:rPr lang="en-US" sz="2000" dirty="0">
                <a:latin typeface="Arial" panose="020B0604020202020204" pitchFamily="34" charset="0"/>
                <a:cs typeface="Arial" panose="020B0604020202020204" pitchFamily="34" charset="0"/>
              </a:rPr>
              <a:t>All of my siblings went to Oxbridge and helped with my application</a:t>
            </a:r>
          </a:p>
          <a:p>
            <a:pPr defTabSz="271463"/>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14" name="TextBox 13"/>
          <p:cNvSpPr txBox="1"/>
          <p:nvPr/>
        </p:nvSpPr>
        <p:spPr>
          <a:xfrm>
            <a:off x="8590495" y="3998595"/>
            <a:ext cx="2476381" cy="2646878"/>
          </a:xfrm>
          <a:prstGeom prst="rect">
            <a:avLst/>
          </a:prstGeom>
          <a:noFill/>
        </p:spPr>
        <p:txBody>
          <a:bodyPr wrap="square" rtlCol="0">
            <a:spAutoFit/>
          </a:bodyPr>
          <a:lstStyle/>
          <a:p>
            <a:pPr>
              <a:buClr>
                <a:srgbClr val="40B5A3"/>
              </a:buClr>
              <a:buSzPct val="120000"/>
            </a:pPr>
            <a:r>
              <a:rPr lang="en-GB" sz="6600" dirty="0">
                <a:solidFill>
                  <a:srgbClr val="40B5A3"/>
                </a:solidFill>
                <a:latin typeface="Arial" panose="020B0604020202020204" pitchFamily="34" charset="0"/>
                <a:cs typeface="Arial" panose="020B0604020202020204" pitchFamily="34" charset="0"/>
              </a:rPr>
              <a:t>8 </a:t>
            </a:r>
            <a:r>
              <a:rPr lang="en-US" sz="2000" dirty="0">
                <a:latin typeface="Arial" panose="020B0604020202020204" pitchFamily="34" charset="0"/>
                <a:cs typeface="Arial" panose="020B0604020202020204" pitchFamily="34" charset="0"/>
              </a:rPr>
              <a:t>I have used a social connection to get a job or get advice about my future career choices</a:t>
            </a:r>
          </a:p>
        </p:txBody>
      </p:sp>
    </p:spTree>
    <p:extLst>
      <p:ext uri="{BB962C8B-B14F-4D97-AF65-F5344CB8AC3E}">
        <p14:creationId xmlns:p14="http://schemas.microsoft.com/office/powerpoint/2010/main" val="28592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Class Diversity</a:t>
            </a:r>
          </a:p>
          <a:p>
            <a:pPr algn="l"/>
            <a:r>
              <a:rPr lang="en-US" sz="2400" b="1" dirty="0">
                <a:solidFill>
                  <a:srgbClr val="40B5A3"/>
                </a:solidFill>
                <a:latin typeface="Arial"/>
                <a:ea typeface="Arial" charset="0"/>
                <a:cs typeface="Arial"/>
              </a:rPr>
              <a:t>Privilege</a:t>
            </a:r>
            <a:endParaRPr lang="en-US" sz="2400" dirty="0">
              <a:solidFill>
                <a:srgbClr val="40B5A3"/>
              </a:solidFill>
              <a:latin typeface="Calibri"/>
              <a:ea typeface="Arial" charset="0"/>
              <a:cs typeface="Calibri"/>
            </a:endParaRPr>
          </a:p>
        </p:txBody>
      </p:sp>
      <p:sp>
        <p:nvSpPr>
          <p:cNvPr id="3" name="TextBox 2"/>
          <p:cNvSpPr txBox="1"/>
          <p:nvPr/>
        </p:nvSpPr>
        <p:spPr>
          <a:xfrm>
            <a:off x="1112188" y="2761861"/>
            <a:ext cx="9610531" cy="156966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How can people with class-based privileges affect society in ways which people without privilege cannot?</a:t>
            </a:r>
          </a:p>
        </p:txBody>
      </p:sp>
    </p:spTree>
    <p:extLst>
      <p:ext uri="{BB962C8B-B14F-4D97-AF65-F5344CB8AC3E}">
        <p14:creationId xmlns:p14="http://schemas.microsoft.com/office/powerpoint/2010/main" val="121030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11"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Class Diversity</a:t>
            </a:r>
          </a:p>
          <a:p>
            <a:pPr algn="l"/>
            <a:r>
              <a:rPr lang="en-US" sz="2400" b="1" dirty="0">
                <a:solidFill>
                  <a:srgbClr val="40B5A3"/>
                </a:solidFill>
                <a:latin typeface="Arial"/>
                <a:cs typeface="Arial"/>
              </a:rPr>
              <a:t>Being Inclusive</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975" y="1877342"/>
            <a:ext cx="2094790" cy="209479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785" y="2078895"/>
            <a:ext cx="2455102" cy="245510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345" y="1877342"/>
            <a:ext cx="1878861" cy="1878861"/>
          </a:xfrm>
          <a:prstGeom prst="rect">
            <a:avLst/>
          </a:prstGeom>
        </p:spPr>
      </p:pic>
      <p:sp>
        <p:nvSpPr>
          <p:cNvPr id="10" name="Content Placeholder 2">
            <a:extLst>
              <a:ext uri="{FF2B5EF4-FFF2-40B4-BE49-F238E27FC236}">
                <a16:creationId xmlns:a16="http://schemas.microsoft.com/office/drawing/2014/main" id="{326CD633-E8CA-D746-97EC-F94915605E47}"/>
              </a:ext>
            </a:extLst>
          </p:cNvPr>
          <p:cNvSpPr txBox="1">
            <a:spLocks/>
          </p:cNvSpPr>
          <p:nvPr/>
        </p:nvSpPr>
        <p:spPr>
          <a:xfrm>
            <a:off x="4931496" y="4173685"/>
            <a:ext cx="2273078" cy="217862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2000" b="1" dirty="0">
                <a:solidFill>
                  <a:srgbClr val="40B5A3"/>
                </a:solidFill>
                <a:latin typeface="Arial"/>
                <a:cs typeface="Arial"/>
              </a:rPr>
              <a:t>Think about how group or college activities may affect your peers financially</a:t>
            </a:r>
            <a:endParaRPr lang="fr-FR" sz="2000" b="1" dirty="0">
              <a:solidFill>
                <a:srgbClr val="40B5A3"/>
              </a:solidFill>
              <a:latin typeface="Arial"/>
              <a:cs typeface="Arial"/>
            </a:endParaRPr>
          </a:p>
        </p:txBody>
      </p:sp>
      <p:sp>
        <p:nvSpPr>
          <p:cNvPr id="21" name="TextBox 20"/>
          <p:cNvSpPr txBox="1"/>
          <p:nvPr/>
        </p:nvSpPr>
        <p:spPr>
          <a:xfrm>
            <a:off x="1290184" y="4148203"/>
            <a:ext cx="2096251" cy="1015663"/>
          </a:xfrm>
          <a:prstGeom prst="rect">
            <a:avLst/>
          </a:prstGeom>
          <a:noFill/>
        </p:spPr>
        <p:txBody>
          <a:bodyPr wrap="square" rtlCol="0">
            <a:spAutoFit/>
          </a:bodyPr>
          <a:lstStyle/>
          <a:p>
            <a:pPr algn="ctr"/>
            <a:r>
              <a:rPr lang="en-GB" sz="2000" b="1" dirty="0">
                <a:solidFill>
                  <a:srgbClr val="40B5A3"/>
                </a:solidFill>
                <a:latin typeface="Arial"/>
                <a:cs typeface="Arial"/>
              </a:rPr>
              <a:t>Don’t react with surprise and judgement</a:t>
            </a:r>
          </a:p>
        </p:txBody>
      </p:sp>
      <p:pic>
        <p:nvPicPr>
          <p:cNvPr id="9" name="Picture 8"/>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96212" y="1954310"/>
            <a:ext cx="2017822" cy="2017822"/>
          </a:xfrm>
          <a:prstGeom prst="rect">
            <a:avLst/>
          </a:prstGeom>
        </p:spPr>
      </p:pic>
      <p:sp>
        <p:nvSpPr>
          <p:cNvPr id="13" name="TextBox 12"/>
          <p:cNvSpPr txBox="1"/>
          <p:nvPr/>
        </p:nvSpPr>
        <p:spPr>
          <a:xfrm>
            <a:off x="8567049" y="4173685"/>
            <a:ext cx="2606845" cy="1938992"/>
          </a:xfrm>
          <a:prstGeom prst="rect">
            <a:avLst/>
          </a:prstGeom>
          <a:noFill/>
        </p:spPr>
        <p:txBody>
          <a:bodyPr wrap="square" rtlCol="0">
            <a:spAutoFit/>
          </a:bodyPr>
          <a:lstStyle/>
          <a:p>
            <a:pPr algn="ctr"/>
            <a:r>
              <a:rPr lang="en-US" sz="2000" b="1" dirty="0">
                <a:solidFill>
                  <a:srgbClr val="40B5A3"/>
                </a:solidFill>
                <a:latin typeface="Arial"/>
                <a:cs typeface="Arial"/>
              </a:rPr>
              <a:t>Learn about their experiences rather than expecting them to adapt to middle-class values</a:t>
            </a:r>
            <a:endParaRPr lang="en-GB" sz="2000" b="1" dirty="0">
              <a:solidFill>
                <a:srgbClr val="40B5A3"/>
              </a:solidFill>
              <a:latin typeface="Arial"/>
              <a:cs typeface="Arial"/>
            </a:endParaRPr>
          </a:p>
          <a:p>
            <a:r>
              <a:rPr lang="en-GB" sz="2000" b="1" dirty="0">
                <a:solidFill>
                  <a:srgbClr val="40B5A3"/>
                </a:solidFill>
                <a:latin typeface="Arial"/>
                <a:cs typeface="Arial"/>
              </a:rPr>
              <a:t> </a:t>
            </a:r>
          </a:p>
        </p:txBody>
      </p:sp>
    </p:spTree>
    <p:extLst>
      <p:ext uri="{BB962C8B-B14F-4D97-AF65-F5344CB8AC3E}">
        <p14:creationId xmlns:p14="http://schemas.microsoft.com/office/powerpoint/2010/main" val="403036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pic>
        <p:nvPicPr>
          <p:cNvPr id="17" name="Picture 16" descr="Oxford_SU-logo-OptionA-RGB-02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264" y="309893"/>
            <a:ext cx="1872208" cy="1325222"/>
          </a:xfrm>
          <a:prstGeom prst="rect">
            <a:avLst/>
          </a:prstGeom>
        </p:spPr>
      </p:pic>
      <p:sp>
        <p:nvSpPr>
          <p:cNvPr id="4" name="Rectangle 3">
            <a:extLst>
              <a:ext uri="{FF2B5EF4-FFF2-40B4-BE49-F238E27FC236}">
                <a16:creationId xmlns:a16="http://schemas.microsoft.com/office/drawing/2014/main" id="{F32C763E-9E33-E54D-B33B-7A1924145F0B}"/>
              </a:ext>
            </a:extLst>
          </p:cNvPr>
          <p:cNvSpPr/>
          <p:nvPr/>
        </p:nvSpPr>
        <p:spPr>
          <a:xfrm>
            <a:off x="1524000" y="2808785"/>
            <a:ext cx="9144000" cy="3416320"/>
          </a:xfrm>
          <a:prstGeom prst="rect">
            <a:avLst/>
          </a:prstGeom>
        </p:spPr>
        <p:txBody>
          <a:bodyPr wrap="square" anchor="t">
            <a:spAutoFit/>
          </a:bodyPr>
          <a:lstStyle/>
          <a:p>
            <a:pPr algn="ctr" defTabSz="914400">
              <a:defRPr/>
            </a:pPr>
            <a:r>
              <a:rPr lang="en-US" sz="4800" b="1">
                <a:solidFill>
                  <a:prstClr val="white"/>
                </a:solidFill>
                <a:latin typeface="Arial"/>
                <a:cs typeface="Arial"/>
              </a:rPr>
              <a:t>Calling Out and </a:t>
            </a:r>
          </a:p>
          <a:p>
            <a:pPr algn="ctr" defTabSz="914400">
              <a:defRPr/>
            </a:pPr>
            <a:r>
              <a:rPr lang="en-US" sz="4800" b="1">
                <a:solidFill>
                  <a:prstClr val="white"/>
                </a:solidFill>
                <a:latin typeface="Arial"/>
                <a:cs typeface="Arial"/>
              </a:rPr>
              <a:t>Solidarity</a:t>
            </a:r>
            <a:endParaRPr lang="en-US" sz="2400">
              <a:solidFill>
                <a:prstClr val="white"/>
              </a:solidFill>
              <a:latin typeface="Calibri"/>
              <a:cs typeface="Calibri"/>
            </a:endParaRPr>
          </a:p>
          <a:p>
            <a:pPr marL="285750" indent="-285750" algn="ctr" defTabSz="914400">
              <a:buFont typeface="Arial" panose="020B0604020202020204" pitchFamily="34" charset="0"/>
              <a:buChar char="•"/>
              <a:defRPr/>
            </a:pPr>
            <a:endParaRPr lang="en-US" sz="2400" b="1">
              <a:solidFill>
                <a:prstClr val="white"/>
              </a:solidFill>
              <a:latin typeface="Arial" charset="0"/>
              <a:ea typeface="Arial" charset="0"/>
              <a:cs typeface="Arial" charset="0"/>
            </a:endParaRPr>
          </a:p>
          <a:p>
            <a:pPr marL="285750" indent="-285750" algn="ctr" defTabSz="914400">
              <a:buFont typeface="Arial" panose="020B0604020202020204" pitchFamily="34" charset="0"/>
              <a:buChar char="•"/>
              <a:defRPr/>
            </a:pPr>
            <a:endParaRPr lang="en-US" sz="2400">
              <a:solidFill>
                <a:prstClr val="white"/>
              </a:solidFill>
              <a:latin typeface="Arial" charset="0"/>
              <a:ea typeface="Arial" charset="0"/>
              <a:cs typeface="Arial" charset="0"/>
            </a:endParaRPr>
          </a:p>
          <a:p>
            <a:pPr marL="285750" indent="-285750" algn="ctr" defTabSz="914400">
              <a:buFont typeface="Arial" panose="020B0604020202020204" pitchFamily="34" charset="0"/>
              <a:buChar char="•"/>
              <a:defRPr/>
            </a:pPr>
            <a:endParaRPr lang="en-US" sz="2400">
              <a:solidFill>
                <a:prstClr val="white"/>
              </a:solidFill>
              <a:latin typeface="Arial" charset="0"/>
              <a:ea typeface="Arial" charset="0"/>
              <a:cs typeface="Arial" charset="0"/>
            </a:endParaRPr>
          </a:p>
          <a:p>
            <a:pPr algn="ctr" defTabSz="914400">
              <a:defRPr/>
            </a:pPr>
            <a:endParaRPr lang="en-US" sz="2400">
              <a:solidFill>
                <a:prstClr val="white"/>
              </a:solidFill>
              <a:latin typeface="Arial" charset="0"/>
              <a:ea typeface="Arial" charset="0"/>
              <a:cs typeface="Arial" charset="0"/>
            </a:endParaRPr>
          </a:p>
          <a:p>
            <a:pPr algn="ctr" defTabSz="914400">
              <a:defRPr/>
            </a:pPr>
            <a:endParaRPr lang="en-US" sz="24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015902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14"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Calling Out and Solidarity</a:t>
            </a:r>
          </a:p>
        </p:txBody>
      </p:sp>
      <p:grpSp>
        <p:nvGrpSpPr>
          <p:cNvPr id="2" name="Group 1"/>
          <p:cNvGrpSpPr/>
          <p:nvPr/>
        </p:nvGrpSpPr>
        <p:grpSpPr>
          <a:xfrm>
            <a:off x="875540" y="2161502"/>
            <a:ext cx="4325111" cy="4270530"/>
            <a:chOff x="1390505" y="1795321"/>
            <a:chExt cx="4325111" cy="4270530"/>
          </a:xfrm>
        </p:grpSpPr>
        <p:sp>
          <p:nvSpPr>
            <p:cNvPr id="11" name="TextBox 10">
              <a:extLst>
                <a:ext uri="{FF2B5EF4-FFF2-40B4-BE49-F238E27FC236}">
                  <a16:creationId xmlns:a16="http://schemas.microsoft.com/office/drawing/2014/main" id="{FDC17EBB-3F40-403B-9673-15FD2B151EB2}"/>
                </a:ext>
              </a:extLst>
            </p:cNvPr>
            <p:cNvSpPr txBox="1"/>
            <p:nvPr/>
          </p:nvSpPr>
          <p:spPr>
            <a:xfrm>
              <a:off x="2687082" y="3371046"/>
              <a:ext cx="302853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Arial"/>
                  <a:cs typeface="Arial"/>
                </a:rPr>
                <a:t>Identify that what they did or said was offensive and explain why</a:t>
              </a:r>
            </a:p>
          </p:txBody>
        </p:sp>
        <p:sp>
          <p:nvSpPr>
            <p:cNvPr id="16" name="TextBox 15">
              <a:extLst>
                <a:ext uri="{FF2B5EF4-FFF2-40B4-BE49-F238E27FC236}">
                  <a16:creationId xmlns:a16="http://schemas.microsoft.com/office/drawing/2014/main" id="{F770C0F1-CD27-4BBA-B13A-D7F7DCA040E4}"/>
                </a:ext>
              </a:extLst>
            </p:cNvPr>
            <p:cNvSpPr txBox="1"/>
            <p:nvPr/>
          </p:nvSpPr>
          <p:spPr>
            <a:xfrm>
              <a:off x="2687081" y="5234854"/>
              <a:ext cx="27808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Arial"/>
                  <a:cs typeface="Arial"/>
                </a:rPr>
                <a:t>Suggest an alternative</a:t>
              </a:r>
              <a:endParaRPr lang="en-US" sz="2400" dirty="0">
                <a:latin typeface="Calibri"/>
                <a:cs typeface="Calibri"/>
              </a:endParaRPr>
            </a:p>
          </p:txBody>
        </p:sp>
        <p:sp>
          <p:nvSpPr>
            <p:cNvPr id="13" name="TextBox 12">
              <a:extLst>
                <a:ext uri="{FF2B5EF4-FFF2-40B4-BE49-F238E27FC236}">
                  <a16:creationId xmlns:a16="http://schemas.microsoft.com/office/drawing/2014/main" id="{FDC17EBB-3F40-403B-9673-15FD2B151EB2}"/>
                </a:ext>
              </a:extLst>
            </p:cNvPr>
            <p:cNvSpPr txBox="1"/>
            <p:nvPr/>
          </p:nvSpPr>
          <p:spPr>
            <a:xfrm>
              <a:off x="2687082" y="1995375"/>
              <a:ext cx="21712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Arial"/>
                  <a:cs typeface="Arial"/>
                </a:rPr>
                <a:t>Consider the environment</a:t>
              </a:r>
            </a:p>
          </p:txBody>
        </p:sp>
        <p:sp>
          <p:nvSpPr>
            <p:cNvPr id="15" name="TextBox 14">
              <a:extLst>
                <a:ext uri="{FF2B5EF4-FFF2-40B4-BE49-F238E27FC236}">
                  <a16:creationId xmlns:a16="http://schemas.microsoft.com/office/drawing/2014/main" id="{BEAD1892-B8C7-4AEB-A601-A0B5F3471B9F}"/>
                </a:ext>
              </a:extLst>
            </p:cNvPr>
            <p:cNvSpPr txBox="1"/>
            <p:nvPr/>
          </p:nvSpPr>
          <p:spPr>
            <a:xfrm>
              <a:off x="1390505" y="1795321"/>
              <a:ext cx="154752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000" b="1" dirty="0">
                  <a:solidFill>
                    <a:srgbClr val="40B5A3"/>
                  </a:solidFill>
                  <a:latin typeface="Arial"/>
                  <a:cs typeface="Arial"/>
                </a:rPr>
                <a:t>1</a:t>
              </a:r>
              <a:endParaRPr lang="en-US" sz="5000" dirty="0">
                <a:solidFill>
                  <a:srgbClr val="40B5A3"/>
                </a:solidFill>
                <a:latin typeface="Calibri"/>
                <a:cs typeface="Calibri"/>
              </a:endParaRPr>
            </a:p>
          </p:txBody>
        </p:sp>
        <p:sp>
          <p:nvSpPr>
            <p:cNvPr id="18" name="TextBox 17">
              <a:extLst>
                <a:ext uri="{FF2B5EF4-FFF2-40B4-BE49-F238E27FC236}">
                  <a16:creationId xmlns:a16="http://schemas.microsoft.com/office/drawing/2014/main" id="{BEAD1892-B8C7-4AEB-A601-A0B5F3471B9F}"/>
                </a:ext>
              </a:extLst>
            </p:cNvPr>
            <p:cNvSpPr txBox="1"/>
            <p:nvPr/>
          </p:nvSpPr>
          <p:spPr>
            <a:xfrm>
              <a:off x="1390505" y="3406072"/>
              <a:ext cx="154752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0" b="1" dirty="0">
                  <a:solidFill>
                    <a:srgbClr val="40B5A3"/>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BEAD1892-B8C7-4AEB-A601-A0B5F3471B9F}"/>
                </a:ext>
              </a:extLst>
            </p:cNvPr>
            <p:cNvSpPr txBox="1"/>
            <p:nvPr/>
          </p:nvSpPr>
          <p:spPr>
            <a:xfrm>
              <a:off x="1390505" y="5046461"/>
              <a:ext cx="154752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000" b="1" dirty="0">
                  <a:solidFill>
                    <a:srgbClr val="40B5A3"/>
                  </a:solidFill>
                  <a:latin typeface="Arial"/>
                  <a:cs typeface="Arial"/>
                </a:rPr>
                <a:t>3</a:t>
              </a:r>
              <a:endParaRPr lang="en-US" sz="5000" dirty="0">
                <a:solidFill>
                  <a:srgbClr val="40B5A3"/>
                </a:solidFill>
                <a:latin typeface="Calibri"/>
                <a:cs typeface="Calibri"/>
              </a:endParaRPr>
            </a:p>
          </p:txBody>
        </p:sp>
      </p:grpSp>
      <p:grpSp>
        <p:nvGrpSpPr>
          <p:cNvPr id="20" name="Group 19"/>
          <p:cNvGrpSpPr/>
          <p:nvPr/>
        </p:nvGrpSpPr>
        <p:grpSpPr>
          <a:xfrm>
            <a:off x="6130523" y="2161502"/>
            <a:ext cx="4999667" cy="4112914"/>
            <a:chOff x="1390505" y="1795321"/>
            <a:chExt cx="4999667" cy="4112914"/>
          </a:xfrm>
        </p:grpSpPr>
        <p:sp>
          <p:nvSpPr>
            <p:cNvPr id="21" name="TextBox 20">
              <a:extLst>
                <a:ext uri="{FF2B5EF4-FFF2-40B4-BE49-F238E27FC236}">
                  <a16:creationId xmlns:a16="http://schemas.microsoft.com/office/drawing/2014/main" id="{BEAD1892-B8C7-4AEB-A601-A0B5F3471B9F}"/>
                </a:ext>
              </a:extLst>
            </p:cNvPr>
            <p:cNvSpPr txBox="1"/>
            <p:nvPr/>
          </p:nvSpPr>
          <p:spPr>
            <a:xfrm>
              <a:off x="2448102" y="1996515"/>
              <a:ext cx="27559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Arial"/>
                  <a:cs typeface="Arial"/>
                </a:rPr>
                <a:t>Listen and thank them</a:t>
              </a:r>
              <a:endParaRPr lang="en-US" sz="2400" dirty="0">
                <a:latin typeface="Calibri"/>
                <a:cs typeface="Calibri"/>
              </a:endParaRPr>
            </a:p>
          </p:txBody>
        </p:sp>
        <p:sp>
          <p:nvSpPr>
            <p:cNvPr id="22" name="TextBox 21">
              <a:extLst>
                <a:ext uri="{FF2B5EF4-FFF2-40B4-BE49-F238E27FC236}">
                  <a16:creationId xmlns:a16="http://schemas.microsoft.com/office/drawing/2014/main" id="{EAE8496B-A54A-49EF-A4E0-2022540750B9}"/>
                </a:ext>
              </a:extLst>
            </p:cNvPr>
            <p:cNvSpPr txBox="1"/>
            <p:nvPr/>
          </p:nvSpPr>
          <p:spPr>
            <a:xfrm>
              <a:off x="2448102" y="3436849"/>
              <a:ext cx="29464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Arial"/>
                  <a:cs typeface="Arial"/>
                </a:rPr>
                <a:t>Acknowledge you may have offended someone</a:t>
              </a:r>
              <a:endParaRPr lang="en-US" sz="2400" dirty="0">
                <a:latin typeface="Calibri"/>
                <a:cs typeface="Calibri"/>
              </a:endParaRPr>
            </a:p>
          </p:txBody>
        </p:sp>
        <p:sp>
          <p:nvSpPr>
            <p:cNvPr id="23" name="TextBox 22">
              <a:extLst>
                <a:ext uri="{FF2B5EF4-FFF2-40B4-BE49-F238E27FC236}">
                  <a16:creationId xmlns:a16="http://schemas.microsoft.com/office/drawing/2014/main" id="{81D62824-2C8F-4EE4-BCED-006FEB7D277B}"/>
                </a:ext>
              </a:extLst>
            </p:cNvPr>
            <p:cNvSpPr txBox="1"/>
            <p:nvPr/>
          </p:nvSpPr>
          <p:spPr>
            <a:xfrm>
              <a:off x="2496784" y="5246516"/>
              <a:ext cx="38933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a:cs typeface="Arial"/>
                </a:rPr>
                <a:t>Educate yourself </a:t>
              </a:r>
            </a:p>
          </p:txBody>
        </p:sp>
        <p:sp>
          <p:nvSpPr>
            <p:cNvPr id="24" name="TextBox 23">
              <a:extLst>
                <a:ext uri="{FF2B5EF4-FFF2-40B4-BE49-F238E27FC236}">
                  <a16:creationId xmlns:a16="http://schemas.microsoft.com/office/drawing/2014/main" id="{BEAD1892-B8C7-4AEB-A601-A0B5F3471B9F}"/>
                </a:ext>
              </a:extLst>
            </p:cNvPr>
            <p:cNvSpPr txBox="1"/>
            <p:nvPr/>
          </p:nvSpPr>
          <p:spPr>
            <a:xfrm>
              <a:off x="1390505" y="1795321"/>
              <a:ext cx="154752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000" b="1" dirty="0">
                  <a:solidFill>
                    <a:srgbClr val="40B5A3"/>
                  </a:solidFill>
                  <a:latin typeface="Arial"/>
                  <a:cs typeface="Arial"/>
                </a:rPr>
                <a:t>1</a:t>
              </a:r>
              <a:endParaRPr lang="en-US" sz="5000" dirty="0">
                <a:solidFill>
                  <a:srgbClr val="40B5A3"/>
                </a:solidFill>
                <a:latin typeface="Calibri"/>
                <a:cs typeface="Calibri"/>
              </a:endParaRPr>
            </a:p>
          </p:txBody>
        </p:sp>
        <p:sp>
          <p:nvSpPr>
            <p:cNvPr id="25" name="TextBox 24">
              <a:extLst>
                <a:ext uri="{FF2B5EF4-FFF2-40B4-BE49-F238E27FC236}">
                  <a16:creationId xmlns:a16="http://schemas.microsoft.com/office/drawing/2014/main" id="{BEAD1892-B8C7-4AEB-A601-A0B5F3471B9F}"/>
                </a:ext>
              </a:extLst>
            </p:cNvPr>
            <p:cNvSpPr txBox="1"/>
            <p:nvPr/>
          </p:nvSpPr>
          <p:spPr>
            <a:xfrm>
              <a:off x="1390505" y="3406072"/>
              <a:ext cx="154752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0" b="1" dirty="0">
                  <a:solidFill>
                    <a:srgbClr val="40B5A3"/>
                  </a:solidFill>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BEAD1892-B8C7-4AEB-A601-A0B5F3471B9F}"/>
                </a:ext>
              </a:extLst>
            </p:cNvPr>
            <p:cNvSpPr txBox="1"/>
            <p:nvPr/>
          </p:nvSpPr>
          <p:spPr>
            <a:xfrm>
              <a:off x="1390505" y="5046461"/>
              <a:ext cx="154752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000" b="1" dirty="0">
                  <a:solidFill>
                    <a:srgbClr val="40B5A3"/>
                  </a:solidFill>
                  <a:latin typeface="Arial"/>
                  <a:cs typeface="Arial"/>
                </a:rPr>
                <a:t>3</a:t>
              </a:r>
              <a:endParaRPr lang="en-US" sz="5000" dirty="0">
                <a:solidFill>
                  <a:srgbClr val="40B5A3"/>
                </a:solidFill>
                <a:latin typeface="Calibri"/>
                <a:cs typeface="Calibri"/>
              </a:endParaRPr>
            </a:p>
          </p:txBody>
        </p:sp>
      </p:grpSp>
      <p:sp>
        <p:nvSpPr>
          <p:cNvPr id="4" name="TextBox 3"/>
          <p:cNvSpPr txBox="1"/>
          <p:nvPr/>
        </p:nvSpPr>
        <p:spPr>
          <a:xfrm>
            <a:off x="885658" y="1645977"/>
            <a:ext cx="5101823" cy="830997"/>
          </a:xfrm>
          <a:prstGeom prst="rect">
            <a:avLst/>
          </a:prstGeom>
          <a:noFill/>
        </p:spPr>
        <p:txBody>
          <a:bodyPr wrap="square" rtlCol="0">
            <a:spAutoFit/>
          </a:bodyPr>
          <a:lstStyle/>
          <a:p>
            <a:r>
              <a:rPr lang="en-US" sz="2400" b="1" dirty="0">
                <a:solidFill>
                  <a:srgbClr val="40B5A3"/>
                </a:solidFill>
                <a:latin typeface="Arial"/>
                <a:ea typeface="Arial" charset="0"/>
                <a:cs typeface="Arial"/>
              </a:rPr>
              <a:t>Calling out others</a:t>
            </a:r>
            <a:endParaRPr lang="en-US" sz="2400" dirty="0">
              <a:solidFill>
                <a:srgbClr val="40B5A3"/>
              </a:solidFill>
              <a:ea typeface="Arial" charset="0"/>
              <a:cs typeface="Calibri"/>
            </a:endParaRPr>
          </a:p>
          <a:p>
            <a:endParaRPr lang="en-GB" sz="2400" dirty="0"/>
          </a:p>
        </p:txBody>
      </p:sp>
      <p:sp>
        <p:nvSpPr>
          <p:cNvPr id="27" name="TextBox 26"/>
          <p:cNvSpPr txBox="1"/>
          <p:nvPr/>
        </p:nvSpPr>
        <p:spPr>
          <a:xfrm>
            <a:off x="6159179" y="1703951"/>
            <a:ext cx="5101823" cy="830997"/>
          </a:xfrm>
          <a:prstGeom prst="rect">
            <a:avLst/>
          </a:prstGeom>
          <a:noFill/>
        </p:spPr>
        <p:txBody>
          <a:bodyPr wrap="square" rtlCol="0">
            <a:spAutoFit/>
          </a:bodyPr>
          <a:lstStyle/>
          <a:p>
            <a:r>
              <a:rPr lang="en-US" sz="2400" b="1" dirty="0">
                <a:solidFill>
                  <a:srgbClr val="40B5A3"/>
                </a:solidFill>
                <a:latin typeface="Arial"/>
                <a:ea typeface="Arial" charset="0"/>
                <a:cs typeface="Arial"/>
              </a:rPr>
              <a:t>Being called out</a:t>
            </a:r>
            <a:endParaRPr lang="en-US" sz="2400" dirty="0">
              <a:solidFill>
                <a:srgbClr val="40B5A3"/>
              </a:solidFill>
              <a:ea typeface="Arial" charset="0"/>
              <a:cs typeface="Calibri"/>
            </a:endParaRPr>
          </a:p>
          <a:p>
            <a:endParaRPr lang="en-GB" sz="2400" dirty="0"/>
          </a:p>
        </p:txBody>
      </p:sp>
    </p:spTree>
    <p:extLst>
      <p:ext uri="{BB962C8B-B14F-4D97-AF65-F5344CB8AC3E}">
        <p14:creationId xmlns:p14="http://schemas.microsoft.com/office/powerpoint/2010/main" val="4159807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10"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Calling Out and Solidarity</a:t>
            </a:r>
          </a:p>
          <a:p>
            <a:pPr algn="l"/>
            <a:r>
              <a:rPr lang="en-US" sz="2400" b="1" dirty="0">
                <a:solidFill>
                  <a:srgbClr val="40B5A3"/>
                </a:solidFill>
                <a:latin typeface="Arial"/>
                <a:ea typeface="Arial" charset="0"/>
                <a:cs typeface="Arial"/>
              </a:rPr>
              <a:t>Scenario</a:t>
            </a:r>
            <a:endParaRPr lang="en-US" sz="2400" dirty="0">
              <a:solidFill>
                <a:srgbClr val="40B5A3"/>
              </a:solidFill>
              <a:latin typeface="Calibri"/>
              <a:ea typeface="Arial" charset="0"/>
              <a:cs typeface="Calibri"/>
            </a:endParaRPr>
          </a:p>
        </p:txBody>
      </p:sp>
      <p:sp>
        <p:nvSpPr>
          <p:cNvPr id="11" name="Content Placeholder 2">
            <a:extLst>
              <a:ext uri="{FF2B5EF4-FFF2-40B4-BE49-F238E27FC236}">
                <a16:creationId xmlns:a16="http://schemas.microsoft.com/office/drawing/2014/main" id="{91061F59-DF0C-3F45-913D-6E0AD2D8D2E5}"/>
              </a:ext>
            </a:extLst>
          </p:cNvPr>
          <p:cNvSpPr txBox="1">
            <a:spLocks/>
          </p:cNvSpPr>
          <p:nvPr/>
        </p:nvSpPr>
        <p:spPr>
          <a:xfrm>
            <a:off x="1104900" y="2593155"/>
            <a:ext cx="9944100" cy="244392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Font typeface="Arial"/>
              <a:buNone/>
            </a:pPr>
            <a:r>
              <a:rPr lang="en-GB" sz="2800" dirty="0">
                <a:solidFill>
                  <a:srgbClr val="40B5A3"/>
                </a:solidFill>
                <a:latin typeface="Arial"/>
                <a:cs typeface="Arial"/>
              </a:rPr>
              <a:t>Aditya is non-binary and uses they/them pronouns. While you are speaking about them to your friend, Ryan, Ryan points out that you have just </a:t>
            </a:r>
            <a:r>
              <a:rPr lang="en-GB" sz="2800" dirty="0" err="1">
                <a:solidFill>
                  <a:srgbClr val="40B5A3"/>
                </a:solidFill>
                <a:latin typeface="Arial"/>
                <a:cs typeface="Arial"/>
              </a:rPr>
              <a:t>misgendered</a:t>
            </a:r>
            <a:r>
              <a:rPr lang="en-GB" sz="2800" dirty="0">
                <a:solidFill>
                  <a:srgbClr val="40B5A3"/>
                </a:solidFill>
                <a:latin typeface="Arial"/>
                <a:cs typeface="Arial"/>
              </a:rPr>
              <a:t> Aditya accidently. </a:t>
            </a:r>
            <a:endParaRPr lang="en-US" sz="2800" dirty="0">
              <a:solidFill>
                <a:srgbClr val="40B5A3"/>
              </a:solidFill>
              <a:latin typeface="Arial"/>
              <a:cs typeface="Arial"/>
            </a:endParaRPr>
          </a:p>
        </p:txBody>
      </p:sp>
    </p:spTree>
    <p:extLst>
      <p:ext uri="{BB962C8B-B14F-4D97-AF65-F5344CB8AC3E}">
        <p14:creationId xmlns:p14="http://schemas.microsoft.com/office/powerpoint/2010/main" val="2261722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xford_SU-logo-OptionA-RGB-02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264" y="243019"/>
            <a:ext cx="1872208" cy="1325222"/>
          </a:xfrm>
          <a:prstGeom prst="rect">
            <a:avLst/>
          </a:prstGeom>
        </p:spPr>
      </p:pic>
      <p:sp>
        <p:nvSpPr>
          <p:cNvPr id="8" name="Content Placeholder 2">
            <a:extLst>
              <a:ext uri="{FF2B5EF4-FFF2-40B4-BE49-F238E27FC236}">
                <a16:creationId xmlns:a16="http://schemas.microsoft.com/office/drawing/2014/main" id="{91061F59-DF0C-3F45-913D-6E0AD2D8D2E5}"/>
              </a:ext>
            </a:extLst>
          </p:cNvPr>
          <p:cNvSpPr>
            <a:spLocks noGrp="1"/>
          </p:cNvSpPr>
          <p:nvPr>
            <p:ph idx="1"/>
          </p:nvPr>
        </p:nvSpPr>
        <p:spPr>
          <a:xfrm>
            <a:off x="1143000" y="1945455"/>
            <a:ext cx="9944100" cy="2443926"/>
          </a:xfrm>
        </p:spPr>
        <p:txBody>
          <a:bodyPr vert="horz" lIns="91440" tIns="45720" rIns="91440" bIns="45720" rtlCol="0" anchor="t">
            <a:noAutofit/>
          </a:bodyPr>
          <a:lstStyle/>
          <a:p>
            <a:pPr marL="0" indent="0" algn="ctr">
              <a:lnSpc>
                <a:spcPct val="150000"/>
              </a:lnSpc>
              <a:buNone/>
            </a:pPr>
            <a:r>
              <a:rPr lang="en-GB" sz="2800" dirty="0">
                <a:solidFill>
                  <a:srgbClr val="40B5A3"/>
                </a:solidFill>
                <a:latin typeface="Arial"/>
                <a:cs typeface="Arial"/>
              </a:rPr>
              <a:t>You suggest to your friends that you all buy tickets to Wadham Ball. At £169 per ticket it's cheaper than some of the other colleges. Your friend says that they cannot afford that much money, so you tell them that relatively it's quite cheap! They say that they aren't interested and leave.</a:t>
            </a:r>
          </a:p>
          <a:p>
            <a:pPr marL="0" indent="0" algn="ctr">
              <a:lnSpc>
                <a:spcPct val="150000"/>
              </a:lnSpc>
              <a:buNone/>
            </a:pPr>
            <a:endParaRPr lang="en-GB" sz="2800" dirty="0">
              <a:solidFill>
                <a:srgbClr val="40B5A3"/>
              </a:solidFill>
              <a:latin typeface="Arial"/>
              <a:cs typeface="Arial"/>
            </a:endParaRPr>
          </a:p>
          <a:p>
            <a:pPr marL="0" indent="0" algn="ctr">
              <a:lnSpc>
                <a:spcPct val="150000"/>
              </a:lnSpc>
              <a:buNone/>
            </a:pPr>
            <a:r>
              <a:rPr lang="en-GB" sz="2800" dirty="0">
                <a:solidFill>
                  <a:srgbClr val="40B5A3"/>
                </a:solidFill>
                <a:latin typeface="Arial"/>
                <a:cs typeface="Arial"/>
              </a:rPr>
              <a:t>What do you do?</a:t>
            </a:r>
            <a:endParaRPr lang="en-US" sz="2800" dirty="0">
              <a:solidFill>
                <a:srgbClr val="40B5A3"/>
              </a:solidFill>
              <a:latin typeface="Arial"/>
              <a:cs typeface="Arial"/>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4"/>
          <a:stretch>
            <a:fillRect/>
          </a:stretch>
        </p:blipFill>
        <p:spPr>
          <a:xfrm>
            <a:off x="9624646" y="459098"/>
            <a:ext cx="2196146" cy="785062"/>
          </a:xfrm>
          <a:prstGeom prst="rect">
            <a:avLst/>
          </a:prstGeom>
        </p:spPr>
      </p:pic>
      <p:sp>
        <p:nvSpPr>
          <p:cNvPr id="7"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Calling Out and Solidarity</a:t>
            </a:r>
          </a:p>
          <a:p>
            <a:pPr algn="l"/>
            <a:r>
              <a:rPr lang="en-US" sz="2400" b="1" dirty="0">
                <a:solidFill>
                  <a:srgbClr val="40B5A3"/>
                </a:solidFill>
                <a:latin typeface="Arial"/>
                <a:ea typeface="Arial" charset="0"/>
                <a:cs typeface="Arial"/>
              </a:rPr>
              <a:t>Scenario</a:t>
            </a:r>
            <a:endParaRPr lang="en-US" sz="2400" dirty="0">
              <a:solidFill>
                <a:srgbClr val="40B5A3"/>
              </a:solidFill>
              <a:latin typeface="Calibri"/>
              <a:ea typeface="Arial" charset="0"/>
              <a:cs typeface="Calibri"/>
            </a:endParaRPr>
          </a:p>
        </p:txBody>
      </p:sp>
    </p:spTree>
    <p:extLst>
      <p:ext uri="{BB962C8B-B14F-4D97-AF65-F5344CB8AC3E}">
        <p14:creationId xmlns:p14="http://schemas.microsoft.com/office/powerpoint/2010/main" val="56884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xford_SU-logo-OptionA-RGB-02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264" y="243019"/>
            <a:ext cx="1872208" cy="1325222"/>
          </a:xfrm>
          <a:prstGeom prst="rect">
            <a:avLst/>
          </a:prstGeom>
        </p:spPr>
      </p:pic>
      <p:sp>
        <p:nvSpPr>
          <p:cNvPr id="8" name="Content Placeholder 2">
            <a:extLst>
              <a:ext uri="{FF2B5EF4-FFF2-40B4-BE49-F238E27FC236}">
                <a16:creationId xmlns:a16="http://schemas.microsoft.com/office/drawing/2014/main" id="{91061F59-DF0C-3F45-913D-6E0AD2D8D2E5}"/>
              </a:ext>
            </a:extLst>
          </p:cNvPr>
          <p:cNvSpPr>
            <a:spLocks noGrp="1"/>
          </p:cNvSpPr>
          <p:nvPr>
            <p:ph idx="1"/>
          </p:nvPr>
        </p:nvSpPr>
        <p:spPr>
          <a:xfrm>
            <a:off x="1143000" y="1945455"/>
            <a:ext cx="9944100" cy="2443926"/>
          </a:xfrm>
        </p:spPr>
        <p:txBody>
          <a:bodyPr vert="horz" lIns="91440" tIns="45720" rIns="91440" bIns="45720" rtlCol="0" anchor="t">
            <a:noAutofit/>
          </a:bodyPr>
          <a:lstStyle/>
          <a:p>
            <a:pPr marL="0" indent="0" algn="ctr">
              <a:lnSpc>
                <a:spcPct val="150000"/>
              </a:lnSpc>
              <a:buNone/>
            </a:pPr>
            <a:r>
              <a:rPr lang="en-US" sz="2800" dirty="0">
                <a:solidFill>
                  <a:srgbClr val="40B5A3"/>
                </a:solidFill>
                <a:latin typeface="Arial"/>
                <a:cs typeface="Arial"/>
              </a:rPr>
              <a:t>You’re helping to </a:t>
            </a:r>
            <a:r>
              <a:rPr lang="en-US" sz="2800" dirty="0" err="1">
                <a:solidFill>
                  <a:srgbClr val="40B5A3"/>
                </a:solidFill>
                <a:latin typeface="Arial"/>
                <a:cs typeface="Arial"/>
              </a:rPr>
              <a:t>organise</a:t>
            </a:r>
            <a:r>
              <a:rPr lang="en-US" sz="2800" dirty="0">
                <a:solidFill>
                  <a:srgbClr val="40B5A3"/>
                </a:solidFill>
                <a:latin typeface="Arial"/>
                <a:cs typeface="Arial"/>
              </a:rPr>
              <a:t> a welfare event in college. After you’ve advertised it on your JCR a student messages you to ask if this room has step free access. The room you booked is up a staircase with no lift, but you know this student does not have a wheelchair. </a:t>
            </a: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4"/>
          <a:stretch>
            <a:fillRect/>
          </a:stretch>
        </p:blipFill>
        <p:spPr>
          <a:xfrm>
            <a:off x="9624646" y="459098"/>
            <a:ext cx="2196146" cy="785062"/>
          </a:xfrm>
          <a:prstGeom prst="rect">
            <a:avLst/>
          </a:prstGeom>
        </p:spPr>
      </p:pic>
      <p:sp>
        <p:nvSpPr>
          <p:cNvPr id="7"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Calling Out and Solidarity</a:t>
            </a:r>
          </a:p>
          <a:p>
            <a:pPr algn="l"/>
            <a:r>
              <a:rPr lang="en-US" sz="2400" b="1" dirty="0">
                <a:solidFill>
                  <a:srgbClr val="40B5A3"/>
                </a:solidFill>
                <a:latin typeface="Arial"/>
                <a:ea typeface="Arial" charset="0"/>
                <a:cs typeface="Arial"/>
              </a:rPr>
              <a:t>Scenario</a:t>
            </a:r>
            <a:endParaRPr lang="en-US" sz="2400" dirty="0">
              <a:solidFill>
                <a:srgbClr val="40B5A3"/>
              </a:solidFill>
              <a:latin typeface="Calibri"/>
              <a:ea typeface="Arial" charset="0"/>
              <a:cs typeface="Calibri"/>
            </a:endParaRPr>
          </a:p>
        </p:txBody>
      </p:sp>
    </p:spTree>
    <p:extLst>
      <p:ext uri="{BB962C8B-B14F-4D97-AF65-F5344CB8AC3E}">
        <p14:creationId xmlns:p14="http://schemas.microsoft.com/office/powerpoint/2010/main" val="145156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rgbClr val="40B5A3"/>
                </a:solidFill>
                <a:latin typeface="Arial"/>
                <a:cs typeface="Arial"/>
              </a:rPr>
              <a:t>Statistics</a:t>
            </a:r>
            <a:endParaRPr lang="en-US">
              <a:solidFill>
                <a:srgbClr val="40B5A3"/>
              </a:solidFill>
              <a:latin typeface="Calibri"/>
              <a:ea typeface="Arial" charset="0"/>
              <a:cs typeface="Calibri"/>
            </a:endParaRPr>
          </a:p>
        </p:txBody>
      </p:sp>
      <p:pic>
        <p:nvPicPr>
          <p:cNvPr id="7" name="Picture 6">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grpSp>
        <p:nvGrpSpPr>
          <p:cNvPr id="18" name="Group 17"/>
          <p:cNvGrpSpPr/>
          <p:nvPr/>
        </p:nvGrpSpPr>
        <p:grpSpPr>
          <a:xfrm>
            <a:off x="2478222" y="3889673"/>
            <a:ext cx="2490537" cy="2456079"/>
            <a:chOff x="3476374" y="1658552"/>
            <a:chExt cx="2490537" cy="2456079"/>
          </a:xfrm>
        </p:grpSpPr>
        <p:grpSp>
          <p:nvGrpSpPr>
            <p:cNvPr id="17" name="Group 16"/>
            <p:cNvGrpSpPr/>
            <p:nvPr/>
          </p:nvGrpSpPr>
          <p:grpSpPr>
            <a:xfrm>
              <a:off x="3760163" y="1658552"/>
              <a:ext cx="1863619" cy="1237067"/>
              <a:chOff x="3760163" y="1658552"/>
              <a:chExt cx="1863619" cy="123706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163" y="2265929"/>
                <a:ext cx="623024" cy="62302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364" y="1658552"/>
                <a:ext cx="610710" cy="61071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074" y="1658552"/>
                <a:ext cx="610710" cy="61071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758" y="2272595"/>
                <a:ext cx="623024" cy="62302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876" y="2269262"/>
                <a:ext cx="623024" cy="623024"/>
              </a:xfrm>
              <a:prstGeom prst="rect">
                <a:avLst/>
              </a:prstGeom>
            </p:spPr>
          </p:pic>
        </p:grpSp>
        <p:sp>
          <p:nvSpPr>
            <p:cNvPr id="16" name="TextBox 15"/>
            <p:cNvSpPr txBox="1"/>
            <p:nvPr/>
          </p:nvSpPr>
          <p:spPr>
            <a:xfrm>
              <a:off x="3476374" y="3037413"/>
              <a:ext cx="2490537" cy="1077218"/>
            </a:xfrm>
            <a:prstGeom prst="rect">
              <a:avLst/>
            </a:prstGeom>
            <a:noFill/>
          </p:spPr>
          <p:txBody>
            <a:bodyPr wrap="square" rtlCol="0">
              <a:spAutoFit/>
            </a:bodyPr>
            <a:lstStyle/>
            <a:p>
              <a:pPr algn="ctr"/>
              <a:r>
                <a:rPr lang="en-GB" sz="1600" dirty="0">
                  <a:latin typeface="Arial"/>
                  <a:cs typeface="Arial"/>
                </a:rPr>
                <a:t>More than two in five </a:t>
              </a:r>
              <a:r>
                <a:rPr lang="en-GB" sz="1600" b="1" dirty="0">
                  <a:solidFill>
                    <a:srgbClr val="40B5A3"/>
                  </a:solidFill>
                  <a:latin typeface="Arial"/>
                  <a:cs typeface="Arial"/>
                </a:rPr>
                <a:t>trans young people have attempted to take their own life</a:t>
              </a:r>
              <a:r>
                <a:rPr lang="en-GB" sz="1600" dirty="0">
                  <a:latin typeface="Arial"/>
                  <a:cs typeface="Arial"/>
                </a:rPr>
                <a:t> (2015)</a:t>
              </a:r>
            </a:p>
          </p:txBody>
        </p:sp>
      </p:grpSp>
      <p:grpSp>
        <p:nvGrpSpPr>
          <p:cNvPr id="39" name="Group 38"/>
          <p:cNvGrpSpPr/>
          <p:nvPr/>
        </p:nvGrpSpPr>
        <p:grpSpPr>
          <a:xfrm>
            <a:off x="66246" y="1355898"/>
            <a:ext cx="2734055" cy="3979573"/>
            <a:chOff x="231612" y="1249657"/>
            <a:chExt cx="2734055" cy="3979573"/>
          </a:xfrm>
        </p:grpSpPr>
        <p:graphicFrame>
          <p:nvGraphicFramePr>
            <p:cNvPr id="5" name="Chart 4"/>
            <p:cNvGraphicFramePr/>
            <p:nvPr>
              <p:extLst>
                <p:ext uri="{D42A27DB-BD31-4B8C-83A1-F6EECF244321}">
                  <p14:modId xmlns:p14="http://schemas.microsoft.com/office/powerpoint/2010/main" val="3842067689"/>
                </p:ext>
              </p:extLst>
            </p:nvPr>
          </p:nvGraphicFramePr>
          <p:xfrm>
            <a:off x="231612" y="1249657"/>
            <a:ext cx="2734055" cy="2040046"/>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8"/>
            <p:cNvSpPr txBox="1"/>
            <p:nvPr/>
          </p:nvSpPr>
          <p:spPr>
            <a:xfrm>
              <a:off x="395588" y="3167127"/>
              <a:ext cx="2393532" cy="2062103"/>
            </a:xfrm>
            <a:prstGeom prst="rect">
              <a:avLst/>
            </a:prstGeom>
            <a:noFill/>
          </p:spPr>
          <p:txBody>
            <a:bodyPr wrap="square" rtlCol="0">
              <a:spAutoFit/>
            </a:bodyPr>
            <a:lstStyle/>
            <a:p>
              <a:pPr algn="ctr"/>
              <a:r>
                <a:rPr lang="en-US" sz="1600">
                  <a:latin typeface="Arial"/>
                  <a:ea typeface="Arial" charset="0"/>
                  <a:cs typeface="Arial"/>
                </a:rPr>
                <a:t>39.5% of Oxford </a:t>
              </a:r>
              <a:r>
                <a:rPr lang="en-US" sz="1600">
                  <a:latin typeface="Arial"/>
                  <a:cs typeface="Arial"/>
                </a:rPr>
                <a:t>students</a:t>
              </a:r>
              <a:r>
                <a:rPr lang="en-US" sz="1600">
                  <a:latin typeface="Arial"/>
                  <a:ea typeface="Arial" charset="0"/>
                  <a:cs typeface="Arial"/>
                </a:rPr>
                <a:t> come from fee paying education </a:t>
              </a:r>
              <a:r>
                <a:rPr lang="en-US" sz="1600">
                  <a:latin typeface="Arial"/>
                  <a:cs typeface="Arial"/>
                </a:rPr>
                <a:t>whereas</a:t>
              </a:r>
              <a:r>
                <a:rPr lang="en-US" sz="1600">
                  <a:latin typeface="Arial"/>
                  <a:ea typeface="Arial" charset="0"/>
                  <a:cs typeface="Arial"/>
                </a:rPr>
                <a:t> </a:t>
              </a:r>
              <a:r>
                <a:rPr lang="en-US" sz="1600" b="1">
                  <a:solidFill>
                    <a:srgbClr val="40B5A3"/>
                  </a:solidFill>
                  <a:latin typeface="Arial"/>
                  <a:ea typeface="Arial" charset="0"/>
                  <a:cs typeface="Arial"/>
                </a:rPr>
                <a:t>only 7% of school children actually attend independent schools</a:t>
              </a:r>
            </a:p>
            <a:p>
              <a:pPr algn="ctr"/>
              <a:endParaRPr lang="en-GB" sz="1600"/>
            </a:p>
          </p:txBody>
        </p:sp>
      </p:grpSp>
      <p:grpSp>
        <p:nvGrpSpPr>
          <p:cNvPr id="33" name="Group 32"/>
          <p:cNvGrpSpPr/>
          <p:nvPr/>
        </p:nvGrpSpPr>
        <p:grpSpPr>
          <a:xfrm>
            <a:off x="3730423" y="395677"/>
            <a:ext cx="2799464" cy="2634074"/>
            <a:chOff x="6135254" y="1564105"/>
            <a:chExt cx="2799464" cy="2634074"/>
          </a:xfrm>
        </p:grpSpPr>
        <p:sp>
          <p:nvSpPr>
            <p:cNvPr id="20" name="Up Arrow 19"/>
            <p:cNvSpPr/>
            <p:nvPr/>
          </p:nvSpPr>
          <p:spPr>
            <a:xfrm>
              <a:off x="6148018" y="1564105"/>
              <a:ext cx="796906" cy="1422128"/>
            </a:xfrm>
            <a:prstGeom prst="upArrow">
              <a:avLst>
                <a:gd name="adj1" fmla="val 28863"/>
                <a:gd name="adj2" fmla="val 66608"/>
              </a:avLst>
            </a:prstGeom>
            <a:solidFill>
              <a:srgbClr val="40B5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p:cNvSpPr txBox="1"/>
            <p:nvPr/>
          </p:nvSpPr>
          <p:spPr>
            <a:xfrm>
              <a:off x="6835430" y="2038621"/>
              <a:ext cx="2099288" cy="1015663"/>
            </a:xfrm>
            <a:prstGeom prst="rect">
              <a:avLst/>
            </a:prstGeom>
            <a:noFill/>
          </p:spPr>
          <p:txBody>
            <a:bodyPr wrap="square" rtlCol="0">
              <a:spAutoFit/>
            </a:bodyPr>
            <a:lstStyle/>
            <a:p>
              <a:r>
                <a:rPr lang="en-GB" sz="6000" b="1">
                  <a:solidFill>
                    <a:srgbClr val="40B5A3"/>
                  </a:solidFill>
                  <a:latin typeface="Arial" panose="020B0604020202020204" pitchFamily="34" charset="0"/>
                  <a:cs typeface="Arial" panose="020B0604020202020204" pitchFamily="34" charset="0"/>
                </a:rPr>
                <a:t>60%</a:t>
              </a:r>
            </a:p>
          </p:txBody>
        </p:sp>
        <p:sp>
          <p:nvSpPr>
            <p:cNvPr id="23" name="TextBox 22"/>
            <p:cNvSpPr txBox="1"/>
            <p:nvPr/>
          </p:nvSpPr>
          <p:spPr>
            <a:xfrm>
              <a:off x="6135254" y="3120961"/>
              <a:ext cx="2490537" cy="1077218"/>
            </a:xfrm>
            <a:prstGeom prst="rect">
              <a:avLst/>
            </a:prstGeom>
            <a:noFill/>
          </p:spPr>
          <p:txBody>
            <a:bodyPr wrap="square" rtlCol="0">
              <a:spAutoFit/>
            </a:bodyPr>
            <a:lstStyle/>
            <a:p>
              <a:pPr defTabSz="914400">
                <a:spcBef>
                  <a:spcPts val="0"/>
                </a:spcBef>
                <a:buClr>
                  <a:srgbClr val="40B5A3"/>
                </a:buClr>
                <a:defRPr/>
              </a:pPr>
              <a:r>
                <a:rPr lang="en-GB" sz="1600" b="1">
                  <a:solidFill>
                    <a:srgbClr val="40B5A3"/>
                  </a:solidFill>
                  <a:latin typeface="Arial"/>
                  <a:cs typeface="Arial"/>
                </a:rPr>
                <a:t>Racist incidents at UK universities have risen </a:t>
              </a:r>
              <a:r>
                <a:rPr lang="en-GB" sz="1600">
                  <a:latin typeface="Arial"/>
                  <a:cs typeface="Arial"/>
                </a:rPr>
                <a:t>more than 60% in two years (2018)</a:t>
              </a:r>
            </a:p>
          </p:txBody>
        </p:sp>
      </p:grpSp>
      <p:grpSp>
        <p:nvGrpSpPr>
          <p:cNvPr id="34" name="Group 33"/>
          <p:cNvGrpSpPr/>
          <p:nvPr/>
        </p:nvGrpSpPr>
        <p:grpSpPr>
          <a:xfrm>
            <a:off x="7394799" y="550766"/>
            <a:ext cx="2220861" cy="2802539"/>
            <a:chOff x="8415054" y="1652260"/>
            <a:chExt cx="2220861" cy="2802539"/>
          </a:xfrm>
        </p:grpSpPr>
        <p:sp>
          <p:nvSpPr>
            <p:cNvPr id="29" name="TextBox 28"/>
            <p:cNvSpPr txBox="1"/>
            <p:nvPr/>
          </p:nvSpPr>
          <p:spPr>
            <a:xfrm>
              <a:off x="8415054" y="3131360"/>
              <a:ext cx="2220861" cy="1323439"/>
            </a:xfrm>
            <a:prstGeom prst="rect">
              <a:avLst/>
            </a:prstGeom>
            <a:noFill/>
          </p:spPr>
          <p:txBody>
            <a:bodyPr wrap="square" rtlCol="0">
              <a:spAutoFit/>
            </a:bodyPr>
            <a:lstStyle/>
            <a:p>
              <a:pPr algn="ctr" defTabSz="914400">
                <a:spcBef>
                  <a:spcPts val="0"/>
                </a:spcBef>
                <a:buClr>
                  <a:srgbClr val="40B5A3"/>
                </a:buClr>
                <a:defRPr/>
              </a:pPr>
              <a:r>
                <a:rPr lang="en-GB" sz="1600" dirty="0">
                  <a:latin typeface="Arial"/>
                  <a:cs typeface="Arial"/>
                </a:rPr>
                <a:t>Almost 3 in 4 people living with </a:t>
              </a:r>
              <a:r>
                <a:rPr lang="en-GB" sz="1600" b="1" dirty="0">
                  <a:solidFill>
                    <a:srgbClr val="40B5A3"/>
                  </a:solidFill>
                  <a:latin typeface="Arial"/>
                  <a:cs typeface="Arial"/>
                </a:rPr>
                <a:t>autism and learning disabilities have experienced hate crime</a:t>
              </a:r>
            </a:p>
          </p:txBody>
        </p:sp>
        <p:grpSp>
          <p:nvGrpSpPr>
            <p:cNvPr id="32" name="Group 31"/>
            <p:cNvGrpSpPr/>
            <p:nvPr/>
          </p:nvGrpSpPr>
          <p:grpSpPr>
            <a:xfrm>
              <a:off x="8807411" y="1652260"/>
              <a:ext cx="1229841" cy="1233619"/>
              <a:chOff x="8807411" y="1652260"/>
              <a:chExt cx="1229841" cy="1233619"/>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9699" y="2261337"/>
                <a:ext cx="623024" cy="62302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6542" y="1653893"/>
                <a:ext cx="610710" cy="61071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14" y="2275169"/>
                <a:ext cx="610710" cy="61071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411" y="1652260"/>
                <a:ext cx="610710" cy="610710"/>
              </a:xfrm>
              <a:prstGeom prst="rect">
                <a:avLst/>
              </a:prstGeom>
            </p:spPr>
          </p:pic>
        </p:grpSp>
      </p:grpSp>
      <p:grpSp>
        <p:nvGrpSpPr>
          <p:cNvPr id="35" name="Group 34"/>
          <p:cNvGrpSpPr/>
          <p:nvPr/>
        </p:nvGrpSpPr>
        <p:grpSpPr>
          <a:xfrm>
            <a:off x="6091564" y="3033681"/>
            <a:ext cx="2799464" cy="3618959"/>
            <a:chOff x="6135254" y="1564105"/>
            <a:chExt cx="2799464" cy="3618959"/>
          </a:xfrm>
        </p:grpSpPr>
        <p:sp>
          <p:nvSpPr>
            <p:cNvPr id="36" name="Up Arrow 35"/>
            <p:cNvSpPr/>
            <p:nvPr/>
          </p:nvSpPr>
          <p:spPr>
            <a:xfrm>
              <a:off x="6148018" y="1564105"/>
              <a:ext cx="796906" cy="1422128"/>
            </a:xfrm>
            <a:prstGeom prst="upArrow">
              <a:avLst>
                <a:gd name="adj1" fmla="val 28863"/>
                <a:gd name="adj2" fmla="val 66608"/>
              </a:avLst>
            </a:prstGeom>
            <a:solidFill>
              <a:srgbClr val="40B5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TextBox 36"/>
            <p:cNvSpPr txBox="1"/>
            <p:nvPr/>
          </p:nvSpPr>
          <p:spPr>
            <a:xfrm>
              <a:off x="6835430" y="2038621"/>
              <a:ext cx="2099288" cy="1015663"/>
            </a:xfrm>
            <a:prstGeom prst="rect">
              <a:avLst/>
            </a:prstGeom>
            <a:noFill/>
          </p:spPr>
          <p:txBody>
            <a:bodyPr wrap="square" rtlCol="0">
              <a:spAutoFit/>
            </a:bodyPr>
            <a:lstStyle/>
            <a:p>
              <a:r>
                <a:rPr lang="en-GB" sz="6000" b="1">
                  <a:solidFill>
                    <a:srgbClr val="40B5A3"/>
                  </a:solidFill>
                  <a:latin typeface="Arial" panose="020B0604020202020204" pitchFamily="34" charset="0"/>
                  <a:cs typeface="Arial" panose="020B0604020202020204" pitchFamily="34" charset="0"/>
                </a:rPr>
                <a:t>78%</a:t>
              </a:r>
            </a:p>
          </p:txBody>
        </p:sp>
        <p:sp>
          <p:nvSpPr>
            <p:cNvPr id="38" name="TextBox 37"/>
            <p:cNvSpPr txBox="1"/>
            <p:nvPr/>
          </p:nvSpPr>
          <p:spPr>
            <a:xfrm>
              <a:off x="6135254" y="3120961"/>
              <a:ext cx="2490537" cy="2062103"/>
            </a:xfrm>
            <a:prstGeom prst="rect">
              <a:avLst/>
            </a:prstGeom>
            <a:noFill/>
          </p:spPr>
          <p:txBody>
            <a:bodyPr wrap="square" rtlCol="0">
              <a:spAutoFit/>
            </a:bodyPr>
            <a:lstStyle/>
            <a:p>
              <a:pPr>
                <a:buClr>
                  <a:srgbClr val="40B5A3"/>
                </a:buClr>
              </a:pPr>
              <a:r>
                <a:rPr lang="en-GB" sz="1600">
                  <a:latin typeface="Arial"/>
                  <a:cs typeface="Arial"/>
                </a:rPr>
                <a:t>Between 2016-17 year there was a 78% increase on </a:t>
              </a:r>
              <a:r>
                <a:rPr lang="en-GB" sz="1600" b="1">
                  <a:solidFill>
                    <a:srgbClr val="40B5A3"/>
                  </a:solidFill>
                  <a:latin typeface="Arial"/>
                  <a:cs typeface="Arial"/>
                </a:rPr>
                <a:t>2013 in the number of LGB people who experienced a hate crime or incident because of their sexual orientation  </a:t>
              </a:r>
            </a:p>
          </p:txBody>
        </p:sp>
      </p:grpSp>
      <p:pic>
        <p:nvPicPr>
          <p:cNvPr id="3" name="Picture 3" descr="A screenshot of a cell phone&#10;&#10;Description generated with very high confidence">
            <a:extLst>
              <a:ext uri="{FF2B5EF4-FFF2-40B4-BE49-F238E27FC236}">
                <a16:creationId xmlns:a16="http://schemas.microsoft.com/office/drawing/2014/main" id="{0DB74D6C-3812-47BD-9840-2BDF1DD805BF}"/>
              </a:ext>
            </a:extLst>
          </p:cNvPr>
          <p:cNvPicPr>
            <a:picLocks noChangeAspect="1"/>
          </p:cNvPicPr>
          <p:nvPr/>
        </p:nvPicPr>
        <p:blipFill>
          <a:blip r:embed="rId7"/>
          <a:stretch>
            <a:fillRect/>
          </a:stretch>
        </p:blipFill>
        <p:spPr>
          <a:xfrm>
            <a:off x="9319583" y="3734789"/>
            <a:ext cx="2495550" cy="2752725"/>
          </a:xfrm>
          <a:prstGeom prst="rect">
            <a:avLst/>
          </a:prstGeom>
        </p:spPr>
      </p:pic>
    </p:spTree>
    <p:extLst>
      <p:ext uri="{BB962C8B-B14F-4D97-AF65-F5344CB8AC3E}">
        <p14:creationId xmlns:p14="http://schemas.microsoft.com/office/powerpoint/2010/main" val="46337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
        <p:nvSpPr>
          <p:cNvPr id="9"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Calling Out and Solidarity</a:t>
            </a:r>
          </a:p>
          <a:p>
            <a:pPr algn="l"/>
            <a:r>
              <a:rPr lang="en-US" sz="2400" b="1" dirty="0">
                <a:solidFill>
                  <a:srgbClr val="40B5A3"/>
                </a:solidFill>
                <a:latin typeface="Arial"/>
                <a:ea typeface="Arial" charset="0"/>
                <a:cs typeface="Arial"/>
              </a:rPr>
              <a:t>Solidarity</a:t>
            </a:r>
            <a:endParaRPr lang="en-US" sz="2400" dirty="0">
              <a:solidFill>
                <a:srgbClr val="40B5A3"/>
              </a:solidFill>
              <a:latin typeface="Calibri"/>
              <a:ea typeface="Arial" charset="0"/>
              <a:cs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932" y="1877342"/>
            <a:ext cx="1942795" cy="1942795"/>
          </a:xfrm>
          <a:prstGeom prst="rect">
            <a:avLst/>
          </a:prstGeom>
        </p:spPr>
      </p:pic>
      <p:sp>
        <p:nvSpPr>
          <p:cNvPr id="10" name="Content Placeholder 2">
            <a:extLst>
              <a:ext uri="{FF2B5EF4-FFF2-40B4-BE49-F238E27FC236}">
                <a16:creationId xmlns:a16="http://schemas.microsoft.com/office/drawing/2014/main" id="{326CD633-E8CA-D746-97EC-F94915605E47}"/>
              </a:ext>
            </a:extLst>
          </p:cNvPr>
          <p:cNvSpPr txBox="1">
            <a:spLocks/>
          </p:cNvSpPr>
          <p:nvPr/>
        </p:nvSpPr>
        <p:spPr>
          <a:xfrm>
            <a:off x="4454922" y="4336506"/>
            <a:ext cx="1952805" cy="230916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Don’t speak over oppressed people, and don’t make it all about you.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543" y="1877342"/>
            <a:ext cx="1945702" cy="1945702"/>
          </a:xfrm>
          <a:prstGeom prst="rect">
            <a:avLst/>
          </a:prstGeom>
        </p:spPr>
      </p:pic>
      <p:sp>
        <p:nvSpPr>
          <p:cNvPr id="11" name="Content Placeholder 2">
            <a:extLst>
              <a:ext uri="{FF2B5EF4-FFF2-40B4-BE49-F238E27FC236}">
                <a16:creationId xmlns:a16="http://schemas.microsoft.com/office/drawing/2014/main" id="{326CD633-E8CA-D746-97EC-F94915605E47}"/>
              </a:ext>
            </a:extLst>
          </p:cNvPr>
          <p:cNvSpPr txBox="1">
            <a:spLocks/>
          </p:cNvSpPr>
          <p:nvPr/>
        </p:nvSpPr>
        <p:spPr>
          <a:xfrm>
            <a:off x="989440" y="4394986"/>
            <a:ext cx="1952805" cy="230916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Take time to educate yourself on others' experiences and society structures</a:t>
            </a:r>
          </a:p>
        </p:txBody>
      </p:sp>
      <p:sp>
        <p:nvSpPr>
          <p:cNvPr id="13" name="Content Placeholder 2">
            <a:extLst>
              <a:ext uri="{FF2B5EF4-FFF2-40B4-BE49-F238E27FC236}">
                <a16:creationId xmlns:a16="http://schemas.microsoft.com/office/drawing/2014/main" id="{326CD633-E8CA-D746-97EC-F94915605E47}"/>
              </a:ext>
            </a:extLst>
          </p:cNvPr>
          <p:cNvSpPr txBox="1">
            <a:spLocks/>
          </p:cNvSpPr>
          <p:nvPr/>
        </p:nvSpPr>
        <p:spPr>
          <a:xfrm>
            <a:off x="8314448" y="4394986"/>
            <a:ext cx="1952805" cy="230916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n-US" sz="2000" b="1" dirty="0">
                <a:solidFill>
                  <a:srgbClr val="40B5A3"/>
                </a:solidFill>
                <a:latin typeface="Arial"/>
                <a:cs typeface="Arial"/>
              </a:rPr>
              <a:t>Campaign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0060" y="1896841"/>
            <a:ext cx="1080000" cy="10800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3965" y="1896841"/>
            <a:ext cx="1080000" cy="10800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0060" y="3062208"/>
            <a:ext cx="1080000" cy="1080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3965" y="3062208"/>
            <a:ext cx="1080000" cy="10800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7870" y="1904559"/>
            <a:ext cx="1080000" cy="108000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7871" y="3184419"/>
            <a:ext cx="1080000" cy="763596"/>
          </a:xfrm>
          <a:prstGeom prst="rect">
            <a:avLst/>
          </a:prstGeom>
        </p:spPr>
      </p:pic>
    </p:spTree>
    <p:extLst>
      <p:ext uri="{BB962C8B-B14F-4D97-AF65-F5344CB8AC3E}">
        <p14:creationId xmlns:p14="http://schemas.microsoft.com/office/powerpoint/2010/main" val="1171990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 y="2731754"/>
            <a:ext cx="12192000" cy="344668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Arial" charset="0"/>
                <a:ea typeface="Arial" charset="0"/>
                <a:cs typeface="Arial" charset="0"/>
              </a:rPr>
              <a:t>Look at your piece of paper – have you clarified your issue?</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endParaRPr>
          </a:p>
        </p:txBody>
      </p:sp>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3">
            <a:biLevel thresh="50000"/>
          </a:blip>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37260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723901" y="2255504"/>
            <a:ext cx="11096892" cy="344668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Arial" charset="0"/>
                <a:ea typeface="Arial" charset="0"/>
                <a:cs typeface="Arial" charset="0"/>
              </a:rPr>
              <a:t>Name one thing that you are going to action after this session. If you are with a friend agree something that you will stick to together</a:t>
            </a:r>
            <a:endParaRPr lang="en-US" dirty="0">
              <a:solidFill>
                <a:schemeClr val="tx1">
                  <a:lumMod val="75000"/>
                  <a:lumOff val="25000"/>
                </a:schemeClr>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3">
            <a:biLevel thresh="50000"/>
          </a:blip>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91015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3400480"/>
          </a:xfrm>
          <a:prstGeom prst="rect">
            <a:avLst/>
          </a:prstGeom>
          <a:solidFill>
            <a:srgbClr val="40B5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919653" y="840771"/>
            <a:ext cx="5856122" cy="1314447"/>
          </a:xfrm>
        </p:spPr>
        <p:txBody>
          <a:bodyPr>
            <a:noAutofit/>
          </a:bodyPr>
          <a:lstStyle/>
          <a:p>
            <a:pPr algn="l"/>
            <a:r>
              <a:rPr lang="en-US" sz="3600" b="1" dirty="0">
                <a:solidFill>
                  <a:schemeClr val="bg1"/>
                </a:solidFill>
                <a:latin typeface="Arial"/>
                <a:ea typeface="Arial" charset="0"/>
                <a:cs typeface="Arial"/>
              </a:rPr>
              <a:t>Thank You!</a:t>
            </a:r>
            <a:br>
              <a:rPr lang="en-US" sz="3600" b="1" dirty="0">
                <a:latin typeface="Arial"/>
                <a:ea typeface="Arial" charset="0"/>
                <a:cs typeface="Arial"/>
              </a:rPr>
            </a:br>
            <a:r>
              <a:rPr lang="en-US" sz="1800" dirty="0">
                <a:solidFill>
                  <a:schemeClr val="bg1"/>
                </a:solidFill>
                <a:latin typeface="Arial"/>
                <a:ea typeface="Arial" charset="0"/>
                <a:cs typeface="Arial"/>
              </a:rPr>
              <a:t>Feedback Form: </a:t>
            </a:r>
            <a:r>
              <a:rPr lang="en-US" sz="1800" dirty="0">
                <a:ea typeface="+mj-lt"/>
                <a:cs typeface="+mj-lt"/>
                <a:hlinkClick r:id="rId3"/>
              </a:rPr>
              <a:t>https://oxfordsu.typeform.com/to/XJeP0j</a:t>
            </a:r>
            <a:endParaRPr lang="en-US" sz="3600">
              <a:solidFill>
                <a:schemeClr val="bg1"/>
              </a:solidFill>
              <a:latin typeface="Arial" charset="0"/>
              <a:ea typeface="Arial" charset="0"/>
              <a:cs typeface="Arial" charset="0"/>
            </a:endParaRPr>
          </a:p>
          <a:p>
            <a:pPr algn="l"/>
            <a:br>
              <a:rPr lang="en-US" sz="1800" dirty="0">
                <a:latin typeface="Arial" charset="0"/>
                <a:ea typeface="Arial" charset="0"/>
                <a:cs typeface="Arial" charset="0"/>
              </a:rPr>
            </a:br>
            <a:r>
              <a:rPr lang="en-US" sz="1800" dirty="0">
                <a:solidFill>
                  <a:schemeClr val="bg1"/>
                </a:solidFill>
                <a:latin typeface="Arial"/>
                <a:ea typeface="Arial" charset="0"/>
                <a:cs typeface="Arial"/>
              </a:rPr>
              <a:t>Contact </a:t>
            </a:r>
            <a:r>
              <a:rPr lang="en-US" sz="1800" dirty="0">
                <a:solidFill>
                  <a:schemeClr val="bg1"/>
                </a:solidFill>
                <a:latin typeface="Arial"/>
                <a:ea typeface="Arial" charset="0"/>
                <a:cs typeface="Arial"/>
                <a:hlinkClick r:id="rId4"/>
              </a:rPr>
              <a:t>vpwomen@oxfordsu.ox.ac.uk</a:t>
            </a:r>
            <a:r>
              <a:rPr lang="en-US" sz="1800" dirty="0">
                <a:solidFill>
                  <a:schemeClr val="bg1"/>
                </a:solidFill>
                <a:latin typeface="Arial"/>
                <a:ea typeface="Arial" charset="0"/>
                <a:cs typeface="Arial"/>
              </a:rPr>
              <a:t> for further questions or comments!</a:t>
            </a:r>
          </a:p>
        </p:txBody>
      </p:sp>
      <p:pic>
        <p:nvPicPr>
          <p:cNvPr id="8" name="Picture 7" descr="Oxford_SU-logo-OptionA-RGB-02_Whit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854" y="5292200"/>
            <a:ext cx="1872208" cy="1325222"/>
          </a:xfrm>
          <a:prstGeom prst="rect">
            <a:avLst/>
          </a:prstGeom>
        </p:spPr>
      </p:pic>
      <p:sp>
        <p:nvSpPr>
          <p:cNvPr id="3" name="TextBox 2"/>
          <p:cNvSpPr txBox="1"/>
          <p:nvPr/>
        </p:nvSpPr>
        <p:spPr>
          <a:xfrm>
            <a:off x="7912031" y="-262"/>
            <a:ext cx="2664978" cy="2308324"/>
          </a:xfrm>
          <a:prstGeom prst="rect">
            <a:avLst/>
          </a:prstGeom>
          <a:noFill/>
        </p:spPr>
        <p:txBody>
          <a:bodyPr wrap="square" rtlCol="0" anchor="t">
            <a:spAutoFit/>
          </a:bodyPr>
          <a:lstStyle/>
          <a:p>
            <a:pPr algn="r"/>
            <a:r>
              <a:rPr lang="en-US" dirty="0">
                <a:solidFill>
                  <a:schemeClr val="bg1"/>
                </a:solidFill>
                <a:latin typeface="Arial"/>
                <a:cs typeface="Arial"/>
              </a:rPr>
              <a:t>Training developed in collaboration with:</a:t>
            </a:r>
            <a:endParaRPr lang="en-US" dirty="0">
              <a:solidFill>
                <a:schemeClr val="bg1"/>
              </a:solidFill>
            </a:endParaRPr>
          </a:p>
          <a:p>
            <a:pPr algn="r"/>
            <a:r>
              <a:rPr lang="en-US" dirty="0">
                <a:solidFill>
                  <a:schemeClr val="bg1"/>
                </a:solidFill>
                <a:latin typeface="Arial"/>
                <a:cs typeface="Arial"/>
              </a:rPr>
              <a:t>VP WEO</a:t>
            </a:r>
          </a:p>
          <a:p>
            <a:pPr algn="r"/>
            <a:r>
              <a:rPr lang="en-US" dirty="0">
                <a:solidFill>
                  <a:schemeClr val="bg1"/>
                </a:solidFill>
                <a:latin typeface="Arial"/>
                <a:cs typeface="Arial"/>
              </a:rPr>
              <a:t>VP Women</a:t>
            </a:r>
          </a:p>
          <a:p>
            <a:pPr algn="r"/>
            <a:r>
              <a:rPr lang="en-US" err="1">
                <a:solidFill>
                  <a:schemeClr val="bg1"/>
                </a:solidFill>
                <a:latin typeface="Arial"/>
                <a:cs typeface="Arial"/>
              </a:rPr>
              <a:t>DisCam</a:t>
            </a:r>
            <a:endParaRPr lang="en-US">
              <a:solidFill>
                <a:schemeClr val="bg1"/>
              </a:solidFill>
              <a:latin typeface="Arial"/>
              <a:cs typeface="Arial"/>
            </a:endParaRPr>
          </a:p>
          <a:p>
            <a:pPr algn="r"/>
            <a:r>
              <a:rPr lang="en-US" dirty="0">
                <a:solidFill>
                  <a:schemeClr val="bg1"/>
                </a:solidFill>
                <a:latin typeface="Arial"/>
                <a:cs typeface="Arial"/>
              </a:rPr>
              <a:t>LGBTQ+ Cam</a:t>
            </a:r>
          </a:p>
          <a:p>
            <a:pPr algn="r"/>
            <a:r>
              <a:rPr lang="en-US" dirty="0">
                <a:solidFill>
                  <a:schemeClr val="bg1"/>
                </a:solidFill>
                <a:latin typeface="Arial"/>
                <a:cs typeface="Arial"/>
              </a:rPr>
              <a:t>CRAE</a:t>
            </a:r>
          </a:p>
          <a:p>
            <a:pPr algn="r"/>
            <a:r>
              <a:rPr lang="en-US" dirty="0">
                <a:solidFill>
                  <a:schemeClr val="bg1"/>
                </a:solidFill>
                <a:latin typeface="Arial"/>
                <a:cs typeface="Arial"/>
              </a:rPr>
              <a:t>Class Act</a:t>
            </a:r>
          </a:p>
        </p:txBody>
      </p:sp>
      <p:pic>
        <p:nvPicPr>
          <p:cNvPr id="4" name="Picture 3">
            <a:extLst>
              <a:ext uri="{FF2B5EF4-FFF2-40B4-BE49-F238E27FC236}">
                <a16:creationId xmlns:a16="http://schemas.microsoft.com/office/drawing/2014/main" id="{0AD68DE9-4BB9-C646-8827-194D9A8703DF}"/>
              </a:ext>
            </a:extLst>
          </p:cNvPr>
          <p:cNvPicPr>
            <a:picLocks noChangeAspect="1"/>
          </p:cNvPicPr>
          <p:nvPr/>
        </p:nvPicPr>
        <p:blipFill>
          <a:blip r:embed="rId6"/>
          <a:stretch>
            <a:fillRect/>
          </a:stretch>
        </p:blipFill>
        <p:spPr>
          <a:xfrm>
            <a:off x="1423639" y="3400480"/>
            <a:ext cx="9277814" cy="3457520"/>
          </a:xfrm>
          <a:prstGeom prst="rect">
            <a:avLst/>
          </a:prstGeom>
        </p:spPr>
      </p:pic>
      <p:sp>
        <p:nvSpPr>
          <p:cNvPr id="5" name="Rectangle 4"/>
          <p:cNvSpPr/>
          <p:nvPr/>
        </p:nvSpPr>
        <p:spPr>
          <a:xfrm>
            <a:off x="12477750" y="6978000"/>
            <a:ext cx="6096000" cy="369332"/>
          </a:xfrm>
          <a:prstGeom prst="rect">
            <a:avLst/>
          </a:prstGeom>
        </p:spPr>
        <p:txBody>
          <a:bodyPr>
            <a:spAutoFit/>
          </a:bodyPr>
          <a:lstStyle/>
          <a:p>
            <a:r>
              <a:rPr lang="en-GB"/>
              <a:t>Icons by flat icon, Daniel Bruce</a:t>
            </a:r>
          </a:p>
        </p:txBody>
      </p:sp>
    </p:spTree>
    <p:extLst>
      <p:ext uri="{BB962C8B-B14F-4D97-AF65-F5344CB8AC3E}">
        <p14:creationId xmlns:p14="http://schemas.microsoft.com/office/powerpoint/2010/main" val="341717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238" y="1336111"/>
            <a:ext cx="10191290" cy="4858932"/>
          </a:xfrm>
        </p:spPr>
        <p:txBody>
          <a:bodyPr vert="horz" lIns="91440" tIns="45720" rIns="91440" bIns="45720" rtlCol="0" anchor="t">
            <a:noAutofit/>
          </a:bodyPr>
          <a:lstStyle/>
          <a:p>
            <a:pPr marL="0" indent="0" defTabSz="914400">
              <a:lnSpc>
                <a:spcPct val="140000"/>
              </a:lnSpc>
              <a:spcBef>
                <a:spcPts val="0"/>
              </a:spcBef>
              <a:buNone/>
              <a:defRPr/>
            </a:pPr>
            <a:endParaRPr lang="en-US" sz="2400" dirty="0">
              <a:latin typeface="Arial" charset="0"/>
              <a:ea typeface="Arial" charset="0"/>
              <a:cs typeface="Arial" charset="0"/>
            </a:endParaRPr>
          </a:p>
          <a:p>
            <a:pPr defTabSz="914400">
              <a:lnSpc>
                <a:spcPct val="140000"/>
              </a:lnSpc>
              <a:spcBef>
                <a:spcPts val="0"/>
              </a:spcBef>
              <a:buClr>
                <a:srgbClr val="40B5A3"/>
              </a:buClr>
              <a:buFont typeface="Wingdings" panose="05000000000000000000" pitchFamily="2" charset="2"/>
              <a:buChar char="§"/>
              <a:defRPr/>
            </a:pPr>
            <a:r>
              <a:rPr lang="en-US" sz="2400" dirty="0">
                <a:latin typeface="Arial"/>
                <a:ea typeface="Arial" charset="0"/>
                <a:cs typeface="Arial"/>
              </a:rPr>
              <a:t>Living together as a diverse student community</a:t>
            </a:r>
          </a:p>
          <a:p>
            <a:pPr defTabSz="914400">
              <a:lnSpc>
                <a:spcPct val="140000"/>
              </a:lnSpc>
              <a:spcBef>
                <a:spcPts val="0"/>
              </a:spcBef>
              <a:buClr>
                <a:srgbClr val="40B5A3"/>
              </a:buClr>
              <a:buFont typeface="Wingdings" panose="05000000000000000000" pitchFamily="2" charset="2"/>
              <a:buChar char="§"/>
              <a:defRPr/>
            </a:pPr>
            <a:r>
              <a:rPr lang="en-US" sz="2400" dirty="0">
                <a:latin typeface="Arial"/>
                <a:ea typeface="Arial" charset="0"/>
                <a:cs typeface="Arial"/>
              </a:rPr>
              <a:t>Considering the experiences of all students</a:t>
            </a:r>
          </a:p>
          <a:p>
            <a:pPr defTabSz="914400">
              <a:lnSpc>
                <a:spcPct val="140000"/>
              </a:lnSpc>
              <a:spcBef>
                <a:spcPts val="0"/>
              </a:spcBef>
              <a:buClr>
                <a:srgbClr val="40B5A3"/>
              </a:buClr>
              <a:buFont typeface="Wingdings" panose="05000000000000000000" pitchFamily="2" charset="2"/>
              <a:buChar char="§"/>
              <a:defRPr/>
            </a:pPr>
            <a:r>
              <a:rPr lang="en-US" sz="2400" dirty="0">
                <a:latin typeface="Arial"/>
                <a:ea typeface="Arial" charset="0"/>
                <a:cs typeface="Arial"/>
              </a:rPr>
              <a:t>Understanding concepts and terminology</a:t>
            </a:r>
          </a:p>
          <a:p>
            <a:pPr defTabSz="914400">
              <a:lnSpc>
                <a:spcPct val="140000"/>
              </a:lnSpc>
              <a:spcBef>
                <a:spcPts val="0"/>
              </a:spcBef>
              <a:buClr>
                <a:srgbClr val="40B5A3"/>
              </a:buClr>
              <a:buFont typeface="Wingdings" panose="05000000000000000000" pitchFamily="2" charset="2"/>
              <a:buChar char="§"/>
              <a:defRPr/>
            </a:pPr>
            <a:r>
              <a:rPr lang="en-US" sz="2400" dirty="0">
                <a:latin typeface="Arial"/>
                <a:ea typeface="Arial" charset="0"/>
                <a:cs typeface="Arial"/>
              </a:rPr>
              <a:t>Practical tools to become allies </a:t>
            </a:r>
          </a:p>
          <a:p>
            <a:pPr defTabSz="914400">
              <a:lnSpc>
                <a:spcPct val="140000"/>
              </a:lnSpc>
              <a:spcBef>
                <a:spcPts val="0"/>
              </a:spcBef>
              <a:buClr>
                <a:srgbClr val="40B5A3"/>
              </a:buClr>
              <a:buFont typeface="Wingdings" panose="05000000000000000000" pitchFamily="2" charset="2"/>
              <a:buChar char="§"/>
              <a:defRPr/>
            </a:pPr>
            <a:r>
              <a:rPr lang="en-US" sz="2400" dirty="0">
                <a:latin typeface="Arial"/>
                <a:ea typeface="Arial" charset="0"/>
                <a:cs typeface="Arial"/>
              </a:rPr>
              <a:t>Everyone has more to learn – including your facilitator!</a:t>
            </a:r>
            <a:endParaRPr lang="en-US" sz="2400" dirty="0">
              <a:latin typeface="Arial" charset="0"/>
              <a:ea typeface="Arial" charset="0"/>
              <a:cs typeface="Arial" charset="0"/>
            </a:endParaRPr>
          </a:p>
          <a:p>
            <a:pPr marL="0" indent="0" defTabSz="914400">
              <a:lnSpc>
                <a:spcPct val="140000"/>
              </a:lnSpc>
              <a:spcBef>
                <a:spcPts val="0"/>
              </a:spcBef>
              <a:buNone/>
              <a:defRPr/>
            </a:pPr>
            <a:endParaRPr lang="en-US" sz="1800" dirty="0">
              <a:solidFill>
                <a:srgbClr val="000000"/>
              </a:solidFill>
              <a:latin typeface="Arial" charset="0"/>
              <a:ea typeface="Arial" charset="0"/>
              <a:cs typeface="Arial" charset="0"/>
            </a:endParaRPr>
          </a:p>
          <a:p>
            <a:pPr marL="0" indent="0" algn="ctr" defTabSz="914400">
              <a:spcBef>
                <a:spcPts val="0"/>
              </a:spcBef>
              <a:buNone/>
              <a:defRPr/>
            </a:pPr>
            <a:endParaRPr lang="en-US" sz="1800" dirty="0">
              <a:solidFill>
                <a:srgbClr val="40B5A3"/>
              </a:solidFill>
              <a:latin typeface="Arial" charset="0"/>
              <a:ea typeface="Arial" charset="0"/>
              <a:cs typeface="Arial" charset="0"/>
            </a:endParaRPr>
          </a:p>
          <a:p>
            <a:pPr marL="0" indent="0" algn="ctr" defTabSz="914400">
              <a:spcBef>
                <a:spcPts val="0"/>
              </a:spcBef>
              <a:buNone/>
              <a:defRPr/>
            </a:pPr>
            <a:r>
              <a:rPr lang="en-US" sz="2400" b="1" dirty="0">
                <a:solidFill>
                  <a:srgbClr val="40B5A3"/>
                </a:solidFill>
                <a:latin typeface="Arial"/>
                <a:ea typeface="Arial" charset="0"/>
                <a:cs typeface="Arial"/>
              </a:rPr>
              <a:t>What’s one thing about diversity that you find confusing?</a:t>
            </a:r>
            <a:endParaRPr lang="en-US" sz="2400" dirty="0">
              <a:solidFill>
                <a:srgbClr val="40B5A3"/>
              </a:solidFill>
              <a:latin typeface="Arial"/>
              <a:ea typeface="Arial" charset="0"/>
              <a:cs typeface="Arial" charset="0"/>
            </a:endParaRPr>
          </a:p>
        </p:txBody>
      </p:sp>
      <p:sp>
        <p:nvSpPr>
          <p:cNvPr id="10"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Why we are here:</a:t>
            </a:r>
            <a:endParaRPr lang="en-US" dirty="0">
              <a:solidFill>
                <a:srgbClr val="40B5A3"/>
              </a:solidFill>
              <a:latin typeface="Calibri"/>
              <a:ea typeface="Arial" charset="0"/>
              <a:cs typeface="Calibri"/>
            </a:endParaRPr>
          </a:p>
        </p:txBody>
      </p:sp>
      <p:pic>
        <p:nvPicPr>
          <p:cNvPr id="6" name="Picture 5">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8494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26CD633-E8CA-D746-97EC-F94915605E47}"/>
              </a:ext>
            </a:extLst>
          </p:cNvPr>
          <p:cNvSpPr txBox="1">
            <a:spLocks/>
          </p:cNvSpPr>
          <p:nvPr/>
        </p:nvSpPr>
        <p:spPr>
          <a:xfrm>
            <a:off x="3310468" y="3668807"/>
            <a:ext cx="1799497" cy="353955"/>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buNone/>
            </a:pPr>
            <a:r>
              <a:rPr lang="en-CA" sz="2000" b="1">
                <a:solidFill>
                  <a:srgbClr val="40B5A3"/>
                </a:solidFill>
                <a:latin typeface="Arial"/>
                <a:cs typeface="Arial"/>
              </a:rPr>
              <a:t>Listening </a:t>
            </a:r>
          </a:p>
          <a:p>
            <a:pPr marL="0" indent="0">
              <a:lnSpc>
                <a:spcPct val="140000"/>
              </a:lnSpc>
              <a:spcBef>
                <a:spcPts val="0"/>
              </a:spcBef>
              <a:buNone/>
            </a:pPr>
            <a:endParaRPr lang="en-US" sz="1600">
              <a:solidFill>
                <a:srgbClr val="40B5A3"/>
              </a:solidFill>
              <a:latin typeface="Arial" charset="0"/>
              <a:ea typeface="Arial" charset="0"/>
              <a:cs typeface="Arial" charset="0"/>
            </a:endParaRPr>
          </a:p>
          <a:p>
            <a:pPr marL="0" indent="0" defTabSz="914400">
              <a:spcBef>
                <a:spcPts val="0"/>
              </a:spcBef>
              <a:buNone/>
              <a:defRPr/>
            </a:pPr>
            <a:endParaRPr lang="en-US" sz="1600">
              <a:solidFill>
                <a:srgbClr val="40B5A3"/>
              </a:solidFill>
              <a:latin typeface="Arial" charset="0"/>
              <a:ea typeface="Arial" charset="0"/>
              <a:cs typeface="Arial" charset="0"/>
            </a:endParaRPr>
          </a:p>
          <a:p>
            <a:pPr marL="0" indent="0" defTabSz="914400">
              <a:spcBef>
                <a:spcPts val="0"/>
              </a:spcBef>
              <a:buNone/>
              <a:defRPr/>
            </a:pPr>
            <a:endParaRPr lang="en-US" sz="1600">
              <a:solidFill>
                <a:srgbClr val="40B5A3"/>
              </a:solidFill>
              <a:latin typeface="Arial" charset="0"/>
              <a:ea typeface="Arial" charset="0"/>
              <a:cs typeface="Arial" charset="0"/>
            </a:endParaRPr>
          </a:p>
        </p:txBody>
      </p:sp>
      <p:sp>
        <p:nvSpPr>
          <p:cNvPr id="11" name="Content Placeholder 2">
            <a:extLst>
              <a:ext uri="{FF2B5EF4-FFF2-40B4-BE49-F238E27FC236}">
                <a16:creationId xmlns:a16="http://schemas.microsoft.com/office/drawing/2014/main" id="{326CD633-E8CA-D746-97EC-F94915605E47}"/>
              </a:ext>
            </a:extLst>
          </p:cNvPr>
          <p:cNvSpPr txBox="1">
            <a:spLocks/>
          </p:cNvSpPr>
          <p:nvPr/>
        </p:nvSpPr>
        <p:spPr>
          <a:xfrm>
            <a:off x="618060" y="3688635"/>
            <a:ext cx="2617940" cy="47983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2000" b="1" dirty="0">
                <a:solidFill>
                  <a:srgbClr val="40B5A3"/>
                </a:solidFill>
                <a:latin typeface="Arial"/>
                <a:cs typeface="Arial"/>
              </a:rPr>
              <a:t>Confidentiality</a:t>
            </a:r>
            <a:r>
              <a:rPr lang="en-US" sz="1600" dirty="0">
                <a:solidFill>
                  <a:srgbClr val="40B5A3"/>
                </a:solidFill>
                <a:latin typeface="Arial"/>
                <a:cs typeface="Arial"/>
              </a:rPr>
              <a:t> </a:t>
            </a:r>
            <a:endParaRPr lang="en-US" sz="1600" dirty="0">
              <a:solidFill>
                <a:srgbClr val="40B5A3"/>
              </a:solidFill>
              <a:latin typeface="Arial"/>
              <a:ea typeface="Arial" charset="0"/>
              <a:cs typeface="Arial"/>
            </a:endParaRPr>
          </a:p>
        </p:txBody>
      </p:sp>
      <p:pic>
        <p:nvPicPr>
          <p:cNvPr id="2" name="Graphic 2">
            <a:extLst>
              <a:ext uri="{FF2B5EF4-FFF2-40B4-BE49-F238E27FC236}">
                <a16:creationId xmlns:a16="http://schemas.microsoft.com/office/drawing/2014/main" id="{ED58C07F-EB38-4CB1-87EB-CC0360D817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647" y="4330985"/>
            <a:ext cx="1640359" cy="1618747"/>
          </a:xfrm>
          <a:prstGeom prst="rect">
            <a:avLst/>
          </a:prstGeom>
        </p:spPr>
      </p:pic>
      <p:pic>
        <p:nvPicPr>
          <p:cNvPr id="4" name="Graphic 4">
            <a:extLst>
              <a:ext uri="{FF2B5EF4-FFF2-40B4-BE49-F238E27FC236}">
                <a16:creationId xmlns:a16="http://schemas.microsoft.com/office/drawing/2014/main" id="{7E7307BA-1A78-4D51-A671-4F83CD7612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5394" y="1658445"/>
            <a:ext cx="1919219" cy="1919219"/>
          </a:xfrm>
          <a:prstGeom prst="rect">
            <a:avLst/>
          </a:prstGeom>
        </p:spPr>
      </p:pic>
      <p:pic>
        <p:nvPicPr>
          <p:cNvPr id="6" name="Graphic 11">
            <a:extLst>
              <a:ext uri="{FF2B5EF4-FFF2-40B4-BE49-F238E27FC236}">
                <a16:creationId xmlns:a16="http://schemas.microsoft.com/office/drawing/2014/main" id="{0754CE3A-B4A0-42FF-A93D-E50E5DDE9F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5138" y="1654345"/>
            <a:ext cx="1768002" cy="1768000"/>
          </a:xfrm>
          <a:prstGeom prst="rect">
            <a:avLst/>
          </a:prstGeom>
        </p:spPr>
      </p:pic>
      <p:pic>
        <p:nvPicPr>
          <p:cNvPr id="13" name="Graphic 13">
            <a:extLst>
              <a:ext uri="{FF2B5EF4-FFF2-40B4-BE49-F238E27FC236}">
                <a16:creationId xmlns:a16="http://schemas.microsoft.com/office/drawing/2014/main" id="{977FED4A-4B42-4C5A-8828-11663ED64E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7647" y="1659582"/>
            <a:ext cx="1809232" cy="1762763"/>
          </a:xfrm>
          <a:prstGeom prst="rect">
            <a:avLst/>
          </a:prstGeom>
        </p:spPr>
      </p:pic>
      <p:pic>
        <p:nvPicPr>
          <p:cNvPr id="15" name="Graphic 15">
            <a:extLst>
              <a:ext uri="{FF2B5EF4-FFF2-40B4-BE49-F238E27FC236}">
                <a16:creationId xmlns:a16="http://schemas.microsoft.com/office/drawing/2014/main" id="{466586CF-6408-46F1-AE48-4E6237DDF2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6512" y="1654345"/>
            <a:ext cx="1753485" cy="1768000"/>
          </a:xfrm>
          <a:prstGeom prst="rect">
            <a:avLst/>
          </a:prstGeom>
        </p:spPr>
      </p:pic>
      <p:pic>
        <p:nvPicPr>
          <p:cNvPr id="20" name="Graphic 20">
            <a:extLst>
              <a:ext uri="{FF2B5EF4-FFF2-40B4-BE49-F238E27FC236}">
                <a16:creationId xmlns:a16="http://schemas.microsoft.com/office/drawing/2014/main" id="{ED858509-F687-43FB-8F5C-417F3C62A7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76540" y="4227758"/>
            <a:ext cx="1775922" cy="1775922"/>
          </a:xfrm>
          <a:prstGeom prst="rect">
            <a:avLst/>
          </a:prstGeom>
        </p:spPr>
      </p:pic>
      <p:sp>
        <p:nvSpPr>
          <p:cNvPr id="22" name="TextBox 21">
            <a:extLst>
              <a:ext uri="{FF2B5EF4-FFF2-40B4-BE49-F238E27FC236}">
                <a16:creationId xmlns:a16="http://schemas.microsoft.com/office/drawing/2014/main" id="{F4B30AA0-A2FE-4C34-B38F-4B1F79BD5519}"/>
              </a:ext>
            </a:extLst>
          </p:cNvPr>
          <p:cNvSpPr txBox="1"/>
          <p:nvPr/>
        </p:nvSpPr>
        <p:spPr>
          <a:xfrm>
            <a:off x="5561952" y="6104493"/>
            <a:ext cx="3005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40B5A3"/>
                </a:solidFill>
                <a:latin typeface="Arial"/>
                <a:ea typeface="+mn-lt"/>
                <a:cs typeface="Calibri"/>
              </a:rPr>
              <a:t>Use Trigger Warnings</a:t>
            </a:r>
            <a:endParaRPr lang="en-US" b="1">
              <a:solidFill>
                <a:srgbClr val="40B5A3"/>
              </a:solidFill>
              <a:latin typeface="Arial"/>
              <a:ea typeface="+mn-lt"/>
              <a:cs typeface="Calibri"/>
            </a:endParaRPr>
          </a:p>
        </p:txBody>
      </p:sp>
      <p:sp>
        <p:nvSpPr>
          <p:cNvPr id="23" name="TextBox 22">
            <a:extLst>
              <a:ext uri="{FF2B5EF4-FFF2-40B4-BE49-F238E27FC236}">
                <a16:creationId xmlns:a16="http://schemas.microsoft.com/office/drawing/2014/main" id="{D6BBAC17-884B-483A-BE8D-5B60E7D243BA}"/>
              </a:ext>
            </a:extLst>
          </p:cNvPr>
          <p:cNvSpPr txBox="1"/>
          <p:nvPr/>
        </p:nvSpPr>
        <p:spPr>
          <a:xfrm>
            <a:off x="8775029" y="3688635"/>
            <a:ext cx="22831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0B5A3"/>
                </a:solidFill>
                <a:latin typeface="Arial"/>
                <a:cs typeface="Arial"/>
              </a:rPr>
              <a:t>Respecting Others</a:t>
            </a:r>
            <a:endParaRPr lang="en-US" b="1">
              <a:solidFill>
                <a:srgbClr val="40B5A3"/>
              </a:solidFill>
              <a:latin typeface="Arial"/>
              <a:cs typeface="Arial"/>
            </a:endParaRPr>
          </a:p>
        </p:txBody>
      </p:sp>
      <p:sp>
        <p:nvSpPr>
          <p:cNvPr id="24" name="TextBox 23">
            <a:extLst>
              <a:ext uri="{FF2B5EF4-FFF2-40B4-BE49-F238E27FC236}">
                <a16:creationId xmlns:a16="http://schemas.microsoft.com/office/drawing/2014/main" id="{E373D533-BF53-4735-B5A7-44B19C904FC5}"/>
              </a:ext>
            </a:extLst>
          </p:cNvPr>
          <p:cNvSpPr txBox="1"/>
          <p:nvPr/>
        </p:nvSpPr>
        <p:spPr>
          <a:xfrm>
            <a:off x="5685081" y="3691999"/>
            <a:ext cx="29444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0B5A3"/>
                </a:solidFill>
                <a:latin typeface="Arial"/>
                <a:cs typeface="Arial"/>
              </a:rPr>
              <a:t>Discussion not Debate</a:t>
            </a:r>
            <a:endParaRPr lang="en-US" b="1">
              <a:solidFill>
                <a:srgbClr val="40B5A3"/>
              </a:solidFill>
              <a:latin typeface="Arial"/>
              <a:cs typeface="Arial"/>
            </a:endParaRPr>
          </a:p>
        </p:txBody>
      </p:sp>
      <p:sp>
        <p:nvSpPr>
          <p:cNvPr id="25" name="TextBox 24">
            <a:extLst>
              <a:ext uri="{FF2B5EF4-FFF2-40B4-BE49-F238E27FC236}">
                <a16:creationId xmlns:a16="http://schemas.microsoft.com/office/drawing/2014/main" id="{09C19BF2-9EDF-4147-82F6-321C93B01687}"/>
              </a:ext>
            </a:extLst>
          </p:cNvPr>
          <p:cNvSpPr txBox="1"/>
          <p:nvPr/>
        </p:nvSpPr>
        <p:spPr>
          <a:xfrm>
            <a:off x="3498014" y="61161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0B5A3"/>
                </a:solidFill>
                <a:latin typeface="Arial"/>
                <a:cs typeface="Arial"/>
              </a:rPr>
              <a:t>Ask Questions</a:t>
            </a:r>
            <a:endParaRPr lang="en-US" b="1">
              <a:solidFill>
                <a:srgbClr val="40B5A3"/>
              </a:solidFill>
              <a:latin typeface="Arial"/>
              <a:cs typeface="Arial"/>
            </a:endParaRPr>
          </a:p>
        </p:txBody>
      </p:sp>
      <p:sp>
        <p:nvSpPr>
          <p:cNvPr id="21" name="Title 1"/>
          <p:cNvSpPr txBox="1">
            <a:spLocks/>
          </p:cNvSpPr>
          <p:nvPr/>
        </p:nvSpPr>
        <p:spPr>
          <a:xfrm>
            <a:off x="876238" y="459098"/>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40B5A3"/>
                </a:solidFill>
                <a:latin typeface="Arial"/>
                <a:cs typeface="Arial"/>
              </a:rPr>
              <a:t>Expectations</a:t>
            </a:r>
            <a:endParaRPr lang="en-US" dirty="0">
              <a:solidFill>
                <a:srgbClr val="40B5A3"/>
              </a:solidFill>
              <a:latin typeface="Calibri"/>
              <a:ea typeface="Arial" charset="0"/>
              <a:cs typeface="Calibri"/>
            </a:endParaRPr>
          </a:p>
        </p:txBody>
      </p:sp>
      <p:pic>
        <p:nvPicPr>
          <p:cNvPr id="26" name="Picture 25">
            <a:extLst>
              <a:ext uri="{FF2B5EF4-FFF2-40B4-BE49-F238E27FC236}">
                <a16:creationId xmlns:a16="http://schemas.microsoft.com/office/drawing/2014/main" id="{738229E4-234A-514C-883A-CEF14579E633}"/>
              </a:ext>
            </a:extLst>
          </p:cNvPr>
          <p:cNvPicPr>
            <a:picLocks noChangeAspect="1"/>
          </p:cNvPicPr>
          <p:nvPr/>
        </p:nvPicPr>
        <p:blipFill>
          <a:blip r:embed="rId15"/>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420014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969" y="1244160"/>
            <a:ext cx="10879140" cy="4595647"/>
          </a:xfrm>
        </p:spPr>
        <p:txBody>
          <a:bodyPr vert="horz" lIns="91440" tIns="45720" rIns="91440" bIns="45720" rtlCol="0" anchor="t">
            <a:noAutofit/>
          </a:bodyPr>
          <a:lstStyle/>
          <a:p>
            <a:pPr defTabSz="914400">
              <a:lnSpc>
                <a:spcPct val="150000"/>
              </a:lnSpc>
              <a:spcBef>
                <a:spcPts val="0"/>
              </a:spcBef>
              <a:buFont typeface="Wingdings" panose="05000000000000000000" pitchFamily="2" charset="2"/>
              <a:buChar char="§"/>
              <a:defRPr/>
            </a:pPr>
            <a:r>
              <a:rPr lang="en-US" sz="2800" b="1" dirty="0">
                <a:solidFill>
                  <a:srgbClr val="40B5A3"/>
                </a:solidFill>
                <a:latin typeface="Arial"/>
                <a:cs typeface="Arial"/>
              </a:rPr>
              <a:t>Discrimination</a:t>
            </a:r>
            <a:endParaRPr lang="en-US" sz="2800" dirty="0">
              <a:solidFill>
                <a:srgbClr val="40B5A3"/>
              </a:solidFill>
              <a:latin typeface="Arial"/>
              <a:cs typeface="Arial"/>
            </a:endParaRPr>
          </a:p>
          <a:p>
            <a:pPr defTabSz="914400">
              <a:lnSpc>
                <a:spcPct val="150000"/>
              </a:lnSpc>
              <a:spcBef>
                <a:spcPts val="0"/>
              </a:spcBef>
              <a:buFont typeface="Wingdings" panose="05000000000000000000" pitchFamily="2" charset="2"/>
              <a:buChar char="§"/>
              <a:defRPr/>
            </a:pPr>
            <a:r>
              <a:rPr lang="en-US" sz="2800" b="1" dirty="0">
                <a:solidFill>
                  <a:srgbClr val="40B5A3"/>
                </a:solidFill>
                <a:latin typeface="Arial"/>
                <a:cs typeface="Arial"/>
              </a:rPr>
              <a:t>Unconscious bias</a:t>
            </a:r>
            <a:endParaRPr lang="en-US" sz="2800" dirty="0">
              <a:solidFill>
                <a:srgbClr val="40B5A3"/>
              </a:solidFill>
              <a:latin typeface="Arial"/>
              <a:cs typeface="Arial"/>
            </a:endParaRPr>
          </a:p>
          <a:p>
            <a:pPr defTabSz="914400">
              <a:lnSpc>
                <a:spcPct val="150000"/>
              </a:lnSpc>
              <a:spcBef>
                <a:spcPts val="0"/>
              </a:spcBef>
              <a:buFont typeface="Wingdings" panose="05000000000000000000" pitchFamily="2" charset="2"/>
              <a:buChar char="§"/>
              <a:defRPr/>
            </a:pPr>
            <a:r>
              <a:rPr lang="en-US" sz="2800" b="1" dirty="0">
                <a:solidFill>
                  <a:srgbClr val="40B5A3"/>
                </a:solidFill>
                <a:latin typeface="Arial"/>
                <a:cs typeface="Arial"/>
              </a:rPr>
              <a:t>Microaggressions</a:t>
            </a:r>
            <a:endParaRPr lang="en-US" sz="2800" dirty="0">
              <a:solidFill>
                <a:srgbClr val="40B5A3"/>
              </a:solidFill>
              <a:latin typeface="Arial"/>
              <a:cs typeface="Arial"/>
            </a:endParaRPr>
          </a:p>
          <a:p>
            <a:pPr defTabSz="914400">
              <a:lnSpc>
                <a:spcPct val="150000"/>
              </a:lnSpc>
              <a:spcBef>
                <a:spcPts val="0"/>
              </a:spcBef>
              <a:buFont typeface="Wingdings" panose="05000000000000000000" pitchFamily="2" charset="2"/>
              <a:buChar char="§"/>
              <a:defRPr/>
            </a:pPr>
            <a:r>
              <a:rPr lang="en-US" sz="2800" b="1" dirty="0">
                <a:solidFill>
                  <a:srgbClr val="40B5A3"/>
                </a:solidFill>
                <a:latin typeface="Arial"/>
                <a:cs typeface="Arial"/>
              </a:rPr>
              <a:t>Privilege</a:t>
            </a:r>
          </a:p>
          <a:p>
            <a:pPr defTabSz="914400">
              <a:lnSpc>
                <a:spcPct val="150000"/>
              </a:lnSpc>
              <a:spcBef>
                <a:spcPts val="0"/>
              </a:spcBef>
              <a:buFont typeface="Wingdings" panose="05000000000000000000" pitchFamily="2" charset="2"/>
              <a:buChar char="§"/>
              <a:defRPr/>
            </a:pPr>
            <a:r>
              <a:rPr lang="en-US" sz="2800" b="1" dirty="0">
                <a:solidFill>
                  <a:srgbClr val="40B5A3"/>
                </a:solidFill>
                <a:latin typeface="Arial"/>
                <a:cs typeface="Arial"/>
              </a:rPr>
              <a:t>Intersectionality</a:t>
            </a:r>
            <a:endParaRPr lang="fr-FR" sz="2800" dirty="0">
              <a:solidFill>
                <a:srgbClr val="40B5A3"/>
              </a:solidFill>
              <a:latin typeface="Arial"/>
              <a:cs typeface="Arial"/>
            </a:endParaRPr>
          </a:p>
          <a:p>
            <a:pPr marL="0" indent="0" defTabSz="914400">
              <a:lnSpc>
                <a:spcPct val="150000"/>
              </a:lnSpc>
              <a:spcBef>
                <a:spcPts val="0"/>
              </a:spcBef>
              <a:buNone/>
              <a:defRPr/>
            </a:pPr>
            <a:endParaRPr lang="en-US" sz="2400" b="1" dirty="0">
              <a:solidFill>
                <a:srgbClr val="40B5A3"/>
              </a:solidFill>
              <a:latin typeface="Arial"/>
              <a:cs typeface="Arial"/>
            </a:endParaRPr>
          </a:p>
          <a:p>
            <a:pPr marL="0" indent="0" algn="ctr" defTabSz="914400">
              <a:lnSpc>
                <a:spcPct val="150000"/>
              </a:lnSpc>
              <a:spcBef>
                <a:spcPts val="0"/>
              </a:spcBef>
              <a:buNone/>
              <a:defRPr/>
            </a:pPr>
            <a:r>
              <a:rPr lang="en-US" sz="2400" dirty="0">
                <a:latin typeface="Arial"/>
                <a:cs typeface="Arial"/>
              </a:rPr>
              <a:t>We are going to discuss these concepts in the context of different identity groups to help you understand how they work!</a:t>
            </a:r>
            <a:endParaRPr lang="en-US" sz="2400" dirty="0">
              <a:solidFill>
                <a:srgbClr val="40B5A3"/>
              </a:solidFill>
              <a:latin typeface="Arial" panose="020B0604020202020204" pitchFamily="34" charset="0"/>
              <a:cs typeface="Arial" panose="020B0604020202020204" pitchFamily="34" charset="0"/>
            </a:endParaRPr>
          </a:p>
        </p:txBody>
      </p:sp>
      <p:sp>
        <p:nvSpPr>
          <p:cNvPr id="6" name="Title 1"/>
          <p:cNvSpPr txBox="1">
            <a:spLocks/>
          </p:cNvSpPr>
          <p:nvPr/>
        </p:nvSpPr>
        <p:spPr>
          <a:xfrm>
            <a:off x="670969" y="303235"/>
            <a:ext cx="7690811" cy="14182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40B5A3"/>
                </a:solidFill>
                <a:latin typeface="Arial"/>
                <a:cs typeface="Arial"/>
              </a:rPr>
              <a:t>Key Concepts</a:t>
            </a:r>
            <a:endParaRPr lang="en-US" sz="5400" dirty="0">
              <a:solidFill>
                <a:srgbClr val="40B5A3"/>
              </a:solidFill>
              <a:latin typeface="Calibri"/>
              <a:ea typeface="Arial" charset="0"/>
              <a:cs typeface="Calibri"/>
            </a:endParaRPr>
          </a:p>
        </p:txBody>
      </p:sp>
      <p:pic>
        <p:nvPicPr>
          <p:cNvPr id="7" name="Picture 6">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36806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25 E" pathEditMode="relative" ptsTypes="">
                                      <p:cBhvr>
                                        <p:cTn id="11" dur="1000" fill="hold"/>
                                        <p:tgtEl>
                                          <p:spTgt spid="3">
                                            <p:txEl>
                                              <p:pRg st="1" end="1"/>
                                            </p:txEl>
                                          </p:spTgt>
                                        </p:tgtEl>
                                        <p:attrNameLst>
                                          <p:attrName>ppt_x</p:attrName>
                                          <p:attrName>ppt_y</p:attrName>
                                        </p:attrNameLst>
                                      </p:cBhvr>
                                    </p:animMotion>
                                  </p:childTnLst>
                                </p:cTn>
                              </p:par>
                              <p:par>
                                <p:cTn id="12" presetID="42" presetClass="path" presetSubtype="0" accel="50000" decel="50000" fill="hold" nodeType="withEffect">
                                  <p:stCondLst>
                                    <p:cond delay="0"/>
                                  </p:stCondLst>
                                  <p:childTnLst>
                                    <p:animMotion origin="layout" path="M 0 0 L 0 0.25 E" pathEditMode="relative" ptsTypes="">
                                      <p:cBhvr>
                                        <p:cTn id="13" dur="1000" fill="hold"/>
                                        <p:tgtEl>
                                          <p:spTgt spid="3">
                                            <p:txEl>
                                              <p:pRg st="2" end="2"/>
                                            </p:txEl>
                                          </p:spTgt>
                                        </p:tgtEl>
                                        <p:attrNameLst>
                                          <p:attrName>ppt_x</p:attrName>
                                          <p:attrName>ppt_y</p:attrName>
                                        </p:attrNameLst>
                                      </p:cBhvr>
                                    </p:animMotion>
                                  </p:childTnLst>
                                </p:cTn>
                              </p:par>
                              <p:par>
                                <p:cTn id="14" presetID="42" presetClass="path" presetSubtype="0" accel="50000" decel="50000" fill="hold" nodeType="withEffect">
                                  <p:stCondLst>
                                    <p:cond delay="0"/>
                                  </p:stCondLst>
                                  <p:childTnLst>
                                    <p:animMotion origin="layout" path="M 0 0 L 0 0.25 E" pathEditMode="relative" ptsTypes="">
                                      <p:cBhvr>
                                        <p:cTn id="15" dur="1000" fill="hold"/>
                                        <p:tgtEl>
                                          <p:spTgt spid="3">
                                            <p:txEl>
                                              <p:pRg st="3" end="3"/>
                                            </p:txEl>
                                          </p:spTgt>
                                        </p:tgtEl>
                                        <p:attrNameLst>
                                          <p:attrName>ppt_x</p:attrName>
                                          <p:attrName>ppt_y</p:attrName>
                                        </p:attrNameLst>
                                      </p:cBhvr>
                                    </p:animMotion>
                                  </p:childTnLst>
                                </p:cTn>
                              </p:par>
                              <p:par>
                                <p:cTn id="16" presetID="42" presetClass="path" presetSubtype="0" accel="50000" decel="50000" fill="hold" nodeType="withEffect">
                                  <p:stCondLst>
                                    <p:cond delay="0"/>
                                  </p:stCondLst>
                                  <p:childTnLst>
                                    <p:animMotion origin="layout" path="M 0 0 L 0 0.25 E" pathEditMode="relative" ptsTypes="">
                                      <p:cBhvr>
                                        <p:cTn id="17" dur="1000" fill="hold"/>
                                        <p:tgtEl>
                                          <p:spTgt spid="3">
                                            <p:txEl>
                                              <p:pRg st="4" end="4"/>
                                            </p:txEl>
                                          </p:spTgt>
                                        </p:tgtEl>
                                        <p:attrNameLst>
                                          <p:attrName>ppt_x</p:attrName>
                                          <p:attrName>ppt_y</p:attrName>
                                        </p:attrNameLst>
                                      </p:cBhvr>
                                    </p:animMotion>
                                  </p:childTnLst>
                                </p:cTn>
                              </p:par>
                              <p:par>
                                <p:cTn id="18" presetID="42" presetClass="path" presetSubtype="0" accel="50000" decel="50000" fill="hold" nodeType="withEffect">
                                  <p:stCondLst>
                                    <p:cond delay="0"/>
                                  </p:stCondLst>
                                  <p:childTnLst>
                                    <p:animMotion origin="layout" path="M 0 0 L 0 0.25 E" pathEditMode="relative" ptsTypes="">
                                      <p:cBhvr>
                                        <p:cTn id="19" dur="1000" fill="hold"/>
                                        <p:tgtEl>
                                          <p:spTgt spid="3">
                                            <p:txEl>
                                              <p:pRg st="6" end="6"/>
                                            </p:txEl>
                                          </p:spTgt>
                                        </p:tgtEl>
                                        <p:attrNameLst>
                                          <p:attrName>ppt_x</p:attrName>
                                          <p:attrName>ppt_y</p:attrName>
                                        </p:attrNameLst>
                                      </p:cBhvr>
                                    </p:animMotion>
                                  </p:childTnLst>
                                </p:cTn>
                              </p:par>
                              <p:par>
                                <p:cTn id="20" presetID="42" presetClass="path" presetSubtype="0" accel="50000" decel="50000" fill="hold" nodeType="withEffect">
                                  <p:stCondLst>
                                    <p:cond delay="0"/>
                                  </p:stCondLst>
                                  <p:childTnLst>
                                    <p:animMotion origin="layout" path="M 0 0 L 0 0.25 E" pathEditMode="relative" ptsTypes="">
                                      <p:cBhvr>
                                        <p:cTn id="21" dur="1000" spd="-100000" fill="hold"/>
                                        <p:tgtEl>
                                          <p:spTgt spid="3">
                                            <p:txEl>
                                              <p:pRg st="1" end="1"/>
                                            </p:txEl>
                                          </p:spTgt>
                                        </p:tgtEl>
                                        <p:attrNameLst>
                                          <p:attrName>ppt_x</p:attrName>
                                          <p:attrName>ppt_y</p:attrName>
                                        </p:attrNameLst>
                                      </p:cBhvr>
                                    </p:animMotion>
                                  </p:childTnLst>
                                </p:cTn>
                              </p:par>
                              <p:par>
                                <p:cTn id="22" presetID="42" presetClass="path" presetSubtype="0" accel="50000" decel="50000" fill="hold" nodeType="withEffect">
                                  <p:stCondLst>
                                    <p:cond delay="0"/>
                                  </p:stCondLst>
                                  <p:childTnLst>
                                    <p:animMotion origin="layout" path="M 0 0 L 0 0.25 E" pathEditMode="relative" ptsTypes="">
                                      <p:cBhvr>
                                        <p:cTn id="23" dur="1000" spd="-100000" fill="hold"/>
                                        <p:tgtEl>
                                          <p:spTgt spid="3">
                                            <p:txEl>
                                              <p:pRg st="2" end="2"/>
                                            </p:txEl>
                                          </p:spTgt>
                                        </p:tgtEl>
                                        <p:attrNameLst>
                                          <p:attrName>ppt_x</p:attrName>
                                          <p:attrName>ppt_y</p:attrName>
                                        </p:attrNameLst>
                                      </p:cBhvr>
                                    </p:animMotion>
                                  </p:childTnLst>
                                </p:cTn>
                              </p:par>
                              <p:par>
                                <p:cTn id="24" presetID="42" presetClass="path" presetSubtype="0" accel="50000" decel="50000" fill="hold" nodeType="withEffect">
                                  <p:stCondLst>
                                    <p:cond delay="0"/>
                                  </p:stCondLst>
                                  <p:childTnLst>
                                    <p:animMotion origin="layout" path="M 0 0 L 0 0.25 E" pathEditMode="relative" ptsTypes="">
                                      <p:cBhvr>
                                        <p:cTn id="25" dur="1000" spd="-100000" fill="hold"/>
                                        <p:tgtEl>
                                          <p:spTgt spid="3">
                                            <p:txEl>
                                              <p:pRg st="3" end="3"/>
                                            </p:txEl>
                                          </p:spTgt>
                                        </p:tgtEl>
                                        <p:attrNameLst>
                                          <p:attrName>ppt_x</p:attrName>
                                          <p:attrName>ppt_y</p:attrName>
                                        </p:attrNameLst>
                                      </p:cBhvr>
                                    </p:animMotion>
                                  </p:childTnLst>
                                </p:cTn>
                              </p:par>
                              <p:par>
                                <p:cTn id="26" presetID="42" presetClass="path" presetSubtype="0" accel="50000" decel="50000" fill="hold" nodeType="withEffect">
                                  <p:stCondLst>
                                    <p:cond delay="0"/>
                                  </p:stCondLst>
                                  <p:childTnLst>
                                    <p:animMotion origin="layout" path="M 0 0 L 0 0.25 E" pathEditMode="relative" ptsTypes="">
                                      <p:cBhvr>
                                        <p:cTn id="27" dur="1000" spd="-100000" fill="hold"/>
                                        <p:tgtEl>
                                          <p:spTgt spid="3">
                                            <p:txEl>
                                              <p:pRg st="4" end="4"/>
                                            </p:txEl>
                                          </p:spTgt>
                                        </p:tgtEl>
                                        <p:attrNameLst>
                                          <p:attrName>ppt_x</p:attrName>
                                          <p:attrName>ppt_y</p:attrName>
                                        </p:attrNameLst>
                                      </p:cBhvr>
                                    </p:animMotion>
                                  </p:childTnLst>
                                </p:cTn>
                              </p:par>
                              <p:par>
                                <p:cTn id="28" presetID="42" presetClass="path" presetSubtype="0" accel="50000" decel="50000" fill="hold" nodeType="withEffect">
                                  <p:stCondLst>
                                    <p:cond delay="0"/>
                                  </p:stCondLst>
                                  <p:childTnLst>
                                    <p:animMotion origin="layout" path="M 0 0 L 0 0.25 E" pathEditMode="relative" ptsTypes="">
                                      <p:cBhvr>
                                        <p:cTn id="29" dur="1000" spd="-100000" fill="hold"/>
                                        <p:tgtEl>
                                          <p:spTgt spid="3">
                                            <p:txEl>
                                              <p:pRg st="6" end="6"/>
                                            </p:txEl>
                                          </p:spTgt>
                                        </p:tgtEl>
                                        <p:attrNameLst>
                                          <p:attrName>ppt_x</p:attrName>
                                          <p:attrName>ppt_y</p:attrName>
                                        </p:attrNameLst>
                                      </p:cBhvr>
                                    </p:animMotion>
                                  </p:childTnLst>
                                </p:cTn>
                              </p:par>
                            </p:childTnLst>
                          </p:cTn>
                        </p:par>
                        <p:par>
                          <p:cTn id="30" fill="hold">
                            <p:stCondLst>
                              <p:cond delay="1000"/>
                            </p:stCondLst>
                            <p:childTnLst>
                              <p:par>
                                <p:cTn id="31" presetID="42" presetClass="path" presetSubtype="0" accel="50000" decel="50000" fill="hold" nodeType="afterEffect">
                                  <p:stCondLst>
                                    <p:cond delay="0"/>
                                  </p:stCondLst>
                                  <p:childTnLst>
                                    <p:animMotion origin="layout" path="M 0 0 L 0 0.25 E" pathEditMode="relative" ptsTypes="">
                                      <p:cBhvr>
                                        <p:cTn id="32" dur="1000" fill="hold"/>
                                        <p:tgtEl>
                                          <p:spTgt spid="3">
                                            <p:txEl>
                                              <p:pRg st="2" end="2"/>
                                            </p:txEl>
                                          </p:spTgt>
                                        </p:tgtEl>
                                        <p:attrNameLst>
                                          <p:attrName>ppt_x</p:attrName>
                                          <p:attrName>ppt_y</p:attrName>
                                        </p:attrNameLst>
                                      </p:cBhvr>
                                    </p:animMotion>
                                  </p:childTnLst>
                                </p:cTn>
                              </p:par>
                              <p:par>
                                <p:cTn id="33" presetID="42" presetClass="path" presetSubtype="0" accel="50000" decel="50000" fill="hold" nodeType="withEffect">
                                  <p:stCondLst>
                                    <p:cond delay="0"/>
                                  </p:stCondLst>
                                  <p:childTnLst>
                                    <p:animMotion origin="layout" path="M 0 0 L 0 0.25 E" pathEditMode="relative" ptsTypes="">
                                      <p:cBhvr>
                                        <p:cTn id="34" dur="1000" fill="hold"/>
                                        <p:tgtEl>
                                          <p:spTgt spid="3">
                                            <p:txEl>
                                              <p:pRg st="3" end="3"/>
                                            </p:txEl>
                                          </p:spTgt>
                                        </p:tgtEl>
                                        <p:attrNameLst>
                                          <p:attrName>ppt_x</p:attrName>
                                          <p:attrName>ppt_y</p:attrName>
                                        </p:attrNameLst>
                                      </p:cBhvr>
                                    </p:animMotion>
                                  </p:childTnLst>
                                </p:cTn>
                              </p:par>
                              <p:par>
                                <p:cTn id="35" presetID="42" presetClass="path" presetSubtype="0" accel="50000" decel="50000" fill="hold" nodeType="withEffect">
                                  <p:stCondLst>
                                    <p:cond delay="0"/>
                                  </p:stCondLst>
                                  <p:childTnLst>
                                    <p:animMotion origin="layout" path="M 0 0 L 0 0.25 E" pathEditMode="relative" ptsTypes="">
                                      <p:cBhvr>
                                        <p:cTn id="36" dur="1000" fill="hold"/>
                                        <p:tgtEl>
                                          <p:spTgt spid="3">
                                            <p:txEl>
                                              <p:pRg st="4" end="4"/>
                                            </p:txEl>
                                          </p:spTgt>
                                        </p:tgtEl>
                                        <p:attrNameLst>
                                          <p:attrName>ppt_x</p:attrName>
                                          <p:attrName>ppt_y</p:attrName>
                                        </p:attrNameLst>
                                      </p:cBhvr>
                                    </p:animMotion>
                                  </p:childTnLst>
                                </p:cTn>
                              </p:par>
                              <p:par>
                                <p:cTn id="37" presetID="42" presetClass="path" presetSubtype="0" accel="50000" decel="50000" fill="hold" nodeType="withEffect">
                                  <p:stCondLst>
                                    <p:cond delay="0"/>
                                  </p:stCondLst>
                                  <p:childTnLst>
                                    <p:animMotion origin="layout" path="M 0 0 L 0 0.25 E" pathEditMode="relative" ptsTypes="">
                                      <p:cBhvr>
                                        <p:cTn id="38" dur="1000" fill="hold"/>
                                        <p:tgtEl>
                                          <p:spTgt spid="3">
                                            <p:txEl>
                                              <p:pRg st="6" end="6"/>
                                            </p:txEl>
                                          </p:spTgt>
                                        </p:tgtEl>
                                        <p:attrNameLst>
                                          <p:attrName>ppt_x</p:attrName>
                                          <p:attrName>ppt_y</p:attrName>
                                        </p:attrNameLst>
                                      </p:cBhvr>
                                    </p:animMotion>
                                  </p:childTnLst>
                                </p:cTn>
                              </p:par>
                              <p:par>
                                <p:cTn id="39" presetID="42" presetClass="path" presetSubtype="0" accel="50000" decel="50000" fill="hold" nodeType="withEffect">
                                  <p:stCondLst>
                                    <p:cond delay="0"/>
                                  </p:stCondLst>
                                  <p:childTnLst>
                                    <p:animMotion origin="layout" path="M 0 0 L 0 0.25 E" pathEditMode="relative" ptsTypes="">
                                      <p:cBhvr>
                                        <p:cTn id="40" dur="1000" spd="-100000" fill="hold"/>
                                        <p:tgtEl>
                                          <p:spTgt spid="3">
                                            <p:txEl>
                                              <p:pRg st="2" end="2"/>
                                            </p:txEl>
                                          </p:spTgt>
                                        </p:tgtEl>
                                        <p:attrNameLst>
                                          <p:attrName>ppt_x</p:attrName>
                                          <p:attrName>ppt_y</p:attrName>
                                        </p:attrNameLst>
                                      </p:cBhvr>
                                    </p:animMotion>
                                  </p:childTnLst>
                                </p:cTn>
                              </p:par>
                              <p:par>
                                <p:cTn id="41" presetID="42" presetClass="path" presetSubtype="0" accel="50000" decel="50000" fill="hold" nodeType="withEffect">
                                  <p:stCondLst>
                                    <p:cond delay="0"/>
                                  </p:stCondLst>
                                  <p:childTnLst>
                                    <p:animMotion origin="layout" path="M 0 0 L 0 0.25 E" pathEditMode="relative" ptsTypes="">
                                      <p:cBhvr>
                                        <p:cTn id="42" dur="1000" spd="-100000" fill="hold"/>
                                        <p:tgtEl>
                                          <p:spTgt spid="3">
                                            <p:txEl>
                                              <p:pRg st="3" end="3"/>
                                            </p:txEl>
                                          </p:spTgt>
                                        </p:tgtEl>
                                        <p:attrNameLst>
                                          <p:attrName>ppt_x</p:attrName>
                                          <p:attrName>ppt_y</p:attrName>
                                        </p:attrNameLst>
                                      </p:cBhvr>
                                    </p:animMotion>
                                  </p:childTnLst>
                                </p:cTn>
                              </p:par>
                              <p:par>
                                <p:cTn id="43" presetID="42" presetClass="path" presetSubtype="0" accel="50000" decel="50000" fill="hold" nodeType="withEffect">
                                  <p:stCondLst>
                                    <p:cond delay="0"/>
                                  </p:stCondLst>
                                  <p:childTnLst>
                                    <p:animMotion origin="layout" path="M 0 0 L 0 0.25 E" pathEditMode="relative" ptsTypes="">
                                      <p:cBhvr>
                                        <p:cTn id="44" dur="1000" spd="-100000" fill="hold"/>
                                        <p:tgtEl>
                                          <p:spTgt spid="3">
                                            <p:txEl>
                                              <p:pRg st="4" end="4"/>
                                            </p:txEl>
                                          </p:spTgt>
                                        </p:tgtEl>
                                        <p:attrNameLst>
                                          <p:attrName>ppt_x</p:attrName>
                                          <p:attrName>ppt_y</p:attrName>
                                        </p:attrNameLst>
                                      </p:cBhvr>
                                    </p:animMotion>
                                  </p:childTnLst>
                                </p:cTn>
                              </p:par>
                              <p:par>
                                <p:cTn id="45" presetID="42" presetClass="path" presetSubtype="0" accel="50000" decel="50000" fill="hold" nodeType="withEffect">
                                  <p:stCondLst>
                                    <p:cond delay="0"/>
                                  </p:stCondLst>
                                  <p:childTnLst>
                                    <p:animMotion origin="layout" path="M 0 0 L 0 0.25 E" pathEditMode="relative" ptsTypes="">
                                      <p:cBhvr>
                                        <p:cTn id="46" dur="1000" spd="-100000" fill="hold"/>
                                        <p:tgtEl>
                                          <p:spTgt spid="3">
                                            <p:txEl>
                                              <p:pRg st="6" end="6"/>
                                            </p:txEl>
                                          </p:spTgt>
                                        </p:tgtEl>
                                        <p:attrNameLst>
                                          <p:attrName>ppt_x</p:attrName>
                                          <p:attrName>ppt_y</p:attrName>
                                        </p:attrNameLst>
                                      </p:cBhvr>
                                    </p:animMotion>
                                  </p:childTnLst>
                                </p:cTn>
                              </p:par>
                            </p:childTnLst>
                          </p:cTn>
                        </p:par>
                        <p:par>
                          <p:cTn id="47" fill="hold">
                            <p:stCondLst>
                              <p:cond delay="2000"/>
                            </p:stCondLst>
                            <p:childTnLst>
                              <p:par>
                                <p:cTn id="48" presetID="42" presetClass="path" presetSubtype="0" accel="50000" decel="50000" fill="hold" nodeType="afterEffect">
                                  <p:stCondLst>
                                    <p:cond delay="0"/>
                                  </p:stCondLst>
                                  <p:childTnLst>
                                    <p:animMotion origin="layout" path="M 0 0 L 0 0.25 E" pathEditMode="relative" ptsTypes="">
                                      <p:cBhvr>
                                        <p:cTn id="49" dur="1000" fill="hold"/>
                                        <p:tgtEl>
                                          <p:spTgt spid="3">
                                            <p:txEl>
                                              <p:pRg st="3" end="3"/>
                                            </p:txEl>
                                          </p:spTgt>
                                        </p:tgtEl>
                                        <p:attrNameLst>
                                          <p:attrName>ppt_x</p:attrName>
                                          <p:attrName>ppt_y</p:attrName>
                                        </p:attrNameLst>
                                      </p:cBhvr>
                                    </p:animMotion>
                                  </p:childTnLst>
                                </p:cTn>
                              </p:par>
                              <p:par>
                                <p:cTn id="50" presetID="42" presetClass="path" presetSubtype="0" accel="50000" decel="50000" fill="hold" nodeType="withEffect">
                                  <p:stCondLst>
                                    <p:cond delay="0"/>
                                  </p:stCondLst>
                                  <p:childTnLst>
                                    <p:animMotion origin="layout" path="M 0 0 L 0 0.25 E" pathEditMode="relative" ptsTypes="">
                                      <p:cBhvr>
                                        <p:cTn id="51" dur="1000" fill="hold"/>
                                        <p:tgtEl>
                                          <p:spTgt spid="3">
                                            <p:txEl>
                                              <p:pRg st="4" end="4"/>
                                            </p:txEl>
                                          </p:spTgt>
                                        </p:tgtEl>
                                        <p:attrNameLst>
                                          <p:attrName>ppt_x</p:attrName>
                                          <p:attrName>ppt_y</p:attrName>
                                        </p:attrNameLst>
                                      </p:cBhvr>
                                    </p:animMotion>
                                  </p:childTnLst>
                                </p:cTn>
                              </p:par>
                              <p:par>
                                <p:cTn id="52" presetID="42" presetClass="path" presetSubtype="0" accel="50000" decel="50000" fill="hold" nodeType="withEffect">
                                  <p:stCondLst>
                                    <p:cond delay="0"/>
                                  </p:stCondLst>
                                  <p:childTnLst>
                                    <p:animMotion origin="layout" path="M 0 0 L 0 0.25 E" pathEditMode="relative" ptsTypes="">
                                      <p:cBhvr>
                                        <p:cTn id="53" dur="1000" fill="hold"/>
                                        <p:tgtEl>
                                          <p:spTgt spid="3">
                                            <p:txEl>
                                              <p:pRg st="6" end="6"/>
                                            </p:txEl>
                                          </p:spTgt>
                                        </p:tgtEl>
                                        <p:attrNameLst>
                                          <p:attrName>ppt_x</p:attrName>
                                          <p:attrName>ppt_y</p:attrName>
                                        </p:attrNameLst>
                                      </p:cBhvr>
                                    </p:animMotion>
                                  </p:childTnLst>
                                </p:cTn>
                              </p:par>
                              <p:par>
                                <p:cTn id="54" presetID="42" presetClass="path" presetSubtype="0" accel="50000" decel="50000" fill="hold" nodeType="withEffect">
                                  <p:stCondLst>
                                    <p:cond delay="0"/>
                                  </p:stCondLst>
                                  <p:childTnLst>
                                    <p:animMotion origin="layout" path="M 0 0 L 0 0.25 E" pathEditMode="relative" ptsTypes="">
                                      <p:cBhvr>
                                        <p:cTn id="55" dur="1000" spd="-100000" fill="hold"/>
                                        <p:tgtEl>
                                          <p:spTgt spid="3">
                                            <p:txEl>
                                              <p:pRg st="3" end="3"/>
                                            </p:txEl>
                                          </p:spTgt>
                                        </p:tgtEl>
                                        <p:attrNameLst>
                                          <p:attrName>ppt_x</p:attrName>
                                          <p:attrName>ppt_y</p:attrName>
                                        </p:attrNameLst>
                                      </p:cBhvr>
                                    </p:animMotion>
                                  </p:childTnLst>
                                </p:cTn>
                              </p:par>
                              <p:par>
                                <p:cTn id="56" presetID="42" presetClass="path" presetSubtype="0" accel="50000" decel="50000" fill="hold" nodeType="withEffect">
                                  <p:stCondLst>
                                    <p:cond delay="0"/>
                                  </p:stCondLst>
                                  <p:childTnLst>
                                    <p:animMotion origin="layout" path="M 0 0 L 0 0.25 E" pathEditMode="relative" ptsTypes="">
                                      <p:cBhvr>
                                        <p:cTn id="57" dur="1000" spd="-100000" fill="hold"/>
                                        <p:tgtEl>
                                          <p:spTgt spid="3">
                                            <p:txEl>
                                              <p:pRg st="4" end="4"/>
                                            </p:txEl>
                                          </p:spTgt>
                                        </p:tgtEl>
                                        <p:attrNameLst>
                                          <p:attrName>ppt_x</p:attrName>
                                          <p:attrName>ppt_y</p:attrName>
                                        </p:attrNameLst>
                                      </p:cBhvr>
                                    </p:animMotion>
                                  </p:childTnLst>
                                </p:cTn>
                              </p:par>
                              <p:par>
                                <p:cTn id="58" presetID="42" presetClass="path" presetSubtype="0" accel="50000" decel="50000" fill="hold" nodeType="withEffect">
                                  <p:stCondLst>
                                    <p:cond delay="0"/>
                                  </p:stCondLst>
                                  <p:childTnLst>
                                    <p:animMotion origin="layout" path="M 0 0 L 0 0.25 E" pathEditMode="relative" ptsTypes="">
                                      <p:cBhvr>
                                        <p:cTn id="59" dur="1000" spd="-100000" fill="hold"/>
                                        <p:tgtEl>
                                          <p:spTgt spid="3">
                                            <p:txEl>
                                              <p:pRg st="6" end="6"/>
                                            </p:txEl>
                                          </p:spTgt>
                                        </p:tgtEl>
                                        <p:attrNameLst>
                                          <p:attrName>ppt_x</p:attrName>
                                          <p:attrName>ppt_y</p:attrName>
                                        </p:attrNameLst>
                                      </p:cBhvr>
                                    </p:animMotion>
                                  </p:childTnLst>
                                </p:cTn>
                              </p:par>
                            </p:childTnLst>
                          </p:cTn>
                        </p:par>
                        <p:par>
                          <p:cTn id="60" fill="hold">
                            <p:stCondLst>
                              <p:cond delay="3000"/>
                            </p:stCondLst>
                            <p:childTnLst>
                              <p:par>
                                <p:cTn id="61" presetID="42" presetClass="path" presetSubtype="0" accel="50000" decel="50000" fill="hold" nodeType="afterEffect">
                                  <p:stCondLst>
                                    <p:cond delay="0"/>
                                  </p:stCondLst>
                                  <p:childTnLst>
                                    <p:animMotion origin="layout" path="M 0 0 L 0 0.25 E" pathEditMode="relative" ptsTypes="">
                                      <p:cBhvr>
                                        <p:cTn id="62" dur="1000" fill="hold"/>
                                        <p:tgtEl>
                                          <p:spTgt spid="3">
                                            <p:txEl>
                                              <p:pRg st="4" end="4"/>
                                            </p:txEl>
                                          </p:spTgt>
                                        </p:tgtEl>
                                        <p:attrNameLst>
                                          <p:attrName>ppt_x</p:attrName>
                                          <p:attrName>ppt_y</p:attrName>
                                        </p:attrNameLst>
                                      </p:cBhvr>
                                    </p:animMotion>
                                  </p:childTnLst>
                                </p:cTn>
                              </p:par>
                            </p:childTnLst>
                          </p:cTn>
                        </p:par>
                        <p:par>
                          <p:cTn id="63" fill="hold">
                            <p:stCondLst>
                              <p:cond delay="4000"/>
                            </p:stCondLst>
                            <p:childTnLst>
                              <p:par>
                                <p:cTn id="64" presetID="42" presetClass="path" presetSubtype="0" accel="50000" decel="50000" fill="hold" nodeType="afterEffect">
                                  <p:stCondLst>
                                    <p:cond delay="0"/>
                                  </p:stCondLst>
                                  <p:childTnLst>
                                    <p:animMotion origin="layout" path="M 0 0 L 0 0.25 E" pathEditMode="relative" ptsTypes="">
                                      <p:cBhvr>
                                        <p:cTn id="65" dur="1000" fill="hold"/>
                                        <p:tgtEl>
                                          <p:spTgt spid="3">
                                            <p:txEl>
                                              <p:pRg st="6" end="6"/>
                                            </p:txEl>
                                          </p:spTgt>
                                        </p:tgtEl>
                                        <p:attrNameLst>
                                          <p:attrName>ppt_x</p:attrName>
                                          <p:attrName>ppt_y</p:attrName>
                                        </p:attrNameLst>
                                      </p:cBhvr>
                                    </p:animMotion>
                                  </p:childTnLst>
                                </p:cTn>
                              </p:par>
                              <p:par>
                                <p:cTn id="66" presetID="42" presetClass="path" presetSubtype="0" accel="50000" decel="50000" fill="hold" nodeType="withEffect">
                                  <p:stCondLst>
                                    <p:cond delay="0"/>
                                  </p:stCondLst>
                                  <p:childTnLst>
                                    <p:animMotion origin="layout" path="M 0 0 L 0 0.25 E" pathEditMode="relative" ptsTypes="">
                                      <p:cBhvr>
                                        <p:cTn id="67" dur="1000" spd="-100000" fill="hold"/>
                                        <p:tgtEl>
                                          <p:spTgt spid="3">
                                            <p:txEl>
                                              <p:pRg st="4" end="4"/>
                                            </p:txEl>
                                          </p:spTgt>
                                        </p:tgtEl>
                                        <p:attrNameLst>
                                          <p:attrName>ppt_x</p:attrName>
                                          <p:attrName>ppt_y</p:attrName>
                                        </p:attrNameLst>
                                      </p:cBhvr>
                                    </p:animMotion>
                                  </p:childTnLst>
                                </p:cTn>
                              </p:par>
                              <p:par>
                                <p:cTn id="68" presetID="42" presetClass="path" presetSubtype="0" accel="50000" decel="50000" fill="hold" nodeType="withEffect">
                                  <p:stCondLst>
                                    <p:cond delay="0"/>
                                  </p:stCondLst>
                                  <p:childTnLst>
                                    <p:animMotion origin="layout" path="M 0 0 L 0 0.25 E" pathEditMode="relative" ptsTypes="">
                                      <p:cBhvr>
                                        <p:cTn id="69" dur="1000" spd="-100000" fill="hold"/>
                                        <p:tgtEl>
                                          <p:spTgt spid="3">
                                            <p:txEl>
                                              <p:pRg st="6" end="6"/>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B5A3"/>
        </a:solidFill>
        <a:effectLst/>
      </p:bgPr>
    </p:bg>
    <p:spTree>
      <p:nvGrpSpPr>
        <p:cNvPr id="1" name=""/>
        <p:cNvGrpSpPr/>
        <p:nvPr/>
      </p:nvGrpSpPr>
      <p:grpSpPr>
        <a:xfrm>
          <a:off x="0" y="0"/>
          <a:ext cx="0" cy="0"/>
          <a:chOff x="0" y="0"/>
          <a:chExt cx="0" cy="0"/>
        </a:xfrm>
      </p:grpSpPr>
      <p:sp>
        <p:nvSpPr>
          <p:cNvPr id="19" name="Title 1"/>
          <p:cNvSpPr txBox="1">
            <a:spLocks/>
          </p:cNvSpPr>
          <p:nvPr/>
        </p:nvSpPr>
        <p:spPr>
          <a:xfrm>
            <a:off x="2726160" y="2845831"/>
            <a:ext cx="6898486" cy="235181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bg1"/>
                </a:solidFill>
                <a:latin typeface="Arial" charset="0"/>
                <a:ea typeface="Arial" charset="0"/>
                <a:cs typeface="Arial" charset="0"/>
              </a:rPr>
              <a:t>Racial Diversity</a:t>
            </a:r>
            <a:endParaRPr lang="en-US" sz="5400" dirty="0">
              <a:solidFill>
                <a:schemeClr val="tx1">
                  <a:lumMod val="75000"/>
                  <a:lumOff val="25000"/>
                </a:schemeClr>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738229E4-234A-514C-883A-CEF14579E633}"/>
              </a:ext>
            </a:extLst>
          </p:cNvPr>
          <p:cNvPicPr>
            <a:picLocks noChangeAspect="1"/>
          </p:cNvPicPr>
          <p:nvPr/>
        </p:nvPicPr>
        <p:blipFill>
          <a:blip r:embed="rId3">
            <a:biLevel thresh="50000"/>
          </a:blip>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241506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2042788"/>
            <a:ext cx="12192000" cy="91761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40B5A3"/>
                </a:solidFill>
                <a:latin typeface="Arial" charset="0"/>
                <a:ea typeface="Arial" charset="0"/>
                <a:cs typeface="Arial" charset="0"/>
              </a:rPr>
              <a:t>“ I don’t even see race”</a:t>
            </a:r>
            <a:endParaRPr lang="en-US" sz="4800" dirty="0">
              <a:solidFill>
                <a:srgbClr val="40B5A3"/>
              </a:solidFill>
              <a:latin typeface="Arial" charset="0"/>
              <a:ea typeface="Arial" charset="0"/>
              <a:cs typeface="Arial" charset="0"/>
            </a:endParaRPr>
          </a:p>
        </p:txBody>
      </p:sp>
      <p:sp>
        <p:nvSpPr>
          <p:cNvPr id="5" name="Title 1"/>
          <p:cNvSpPr txBox="1">
            <a:spLocks/>
          </p:cNvSpPr>
          <p:nvPr/>
        </p:nvSpPr>
        <p:spPr>
          <a:xfrm>
            <a:off x="2685175" y="4799293"/>
            <a:ext cx="6783550" cy="5151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40B5A3"/>
                </a:solidFill>
                <a:latin typeface="Arial" charset="0"/>
                <a:ea typeface="Arial" charset="0"/>
                <a:cs typeface="Arial" charset="0"/>
              </a:rPr>
              <a:t>Refusal to acknowledge racism</a:t>
            </a:r>
            <a:endParaRPr lang="en-US" sz="2400" dirty="0">
              <a:solidFill>
                <a:srgbClr val="40B5A3"/>
              </a:solidFill>
              <a:latin typeface="Arial" charset="0"/>
              <a:ea typeface="Arial" charset="0"/>
              <a:cs typeface="Arial" charset="0"/>
            </a:endParaRPr>
          </a:p>
        </p:txBody>
      </p:sp>
      <p:sp>
        <p:nvSpPr>
          <p:cNvPr id="6" name="Title 1"/>
          <p:cNvSpPr txBox="1">
            <a:spLocks/>
          </p:cNvSpPr>
          <p:nvPr/>
        </p:nvSpPr>
        <p:spPr>
          <a:xfrm>
            <a:off x="2301114" y="3759029"/>
            <a:ext cx="7513792" cy="5151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40B5A3"/>
                </a:solidFill>
                <a:latin typeface="Arial" charset="0"/>
                <a:ea typeface="Arial" charset="0"/>
                <a:cs typeface="Arial" charset="0"/>
              </a:rPr>
              <a:t>Everyone sees race, even when its unconscious</a:t>
            </a:r>
            <a:endParaRPr lang="en-US" sz="2400" dirty="0">
              <a:solidFill>
                <a:srgbClr val="40B5A3"/>
              </a:solidFill>
              <a:latin typeface="Arial" charset="0"/>
              <a:ea typeface="Arial" charset="0"/>
              <a:cs typeface="Arial" charset="0"/>
            </a:endParaRPr>
          </a:p>
        </p:txBody>
      </p:sp>
      <p:sp>
        <p:nvSpPr>
          <p:cNvPr id="7" name="Title 1"/>
          <p:cNvSpPr txBox="1">
            <a:spLocks/>
          </p:cNvSpPr>
          <p:nvPr/>
        </p:nvSpPr>
        <p:spPr>
          <a:xfrm>
            <a:off x="2666235" y="4284176"/>
            <a:ext cx="6783550" cy="51511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40B5A3"/>
                </a:solidFill>
                <a:latin typeface="Arial" charset="0"/>
                <a:ea typeface="Arial" charset="0"/>
                <a:cs typeface="Arial" charset="0"/>
              </a:rPr>
              <a:t>Racism is often covert</a:t>
            </a:r>
            <a:endParaRPr lang="en-US" sz="2400" dirty="0">
              <a:solidFill>
                <a:srgbClr val="40B5A3"/>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738229E4-234A-514C-883A-CEF14579E633}"/>
              </a:ext>
            </a:extLst>
          </p:cNvPr>
          <p:cNvPicPr>
            <a:picLocks noChangeAspect="1"/>
          </p:cNvPicPr>
          <p:nvPr/>
        </p:nvPicPr>
        <p:blipFill>
          <a:blip r:embed="rId3"/>
          <a:stretch>
            <a:fillRect/>
          </a:stretch>
        </p:blipFill>
        <p:spPr>
          <a:xfrm>
            <a:off x="9624646" y="459098"/>
            <a:ext cx="2196146" cy="785062"/>
          </a:xfrm>
          <a:prstGeom prst="rect">
            <a:avLst/>
          </a:prstGeom>
        </p:spPr>
      </p:pic>
    </p:spTree>
    <p:extLst>
      <p:ext uri="{BB962C8B-B14F-4D97-AF65-F5344CB8AC3E}">
        <p14:creationId xmlns:p14="http://schemas.microsoft.com/office/powerpoint/2010/main" val="353387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95BEAB67BDC54B83F4402E15DAE016" ma:contentTypeVersion="10" ma:contentTypeDescription="Create a new document." ma:contentTypeScope="" ma:versionID="64874bb6c8e9c1873a069e1cfabf3b1d">
  <xsd:schema xmlns:xsd="http://www.w3.org/2001/XMLSchema" xmlns:xs="http://www.w3.org/2001/XMLSchema" xmlns:p="http://schemas.microsoft.com/office/2006/metadata/properties" xmlns:ns2="0d129abb-7d93-4c1d-a669-1310cc292247" xmlns:ns3="8c15c95f-ed2b-411d-8b41-98752efda15d" targetNamespace="http://schemas.microsoft.com/office/2006/metadata/properties" ma:root="true" ma:fieldsID="78c53a72b848a98ebf63d8e4eaa24b8d" ns2:_="" ns3:_="">
    <xsd:import namespace="0d129abb-7d93-4c1d-a669-1310cc292247"/>
    <xsd:import namespace="8c15c95f-ed2b-411d-8b41-98752efda1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129abb-7d93-4c1d-a669-1310cc2922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15c95f-ed2b-411d-8b41-98752efda15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c15c95f-ed2b-411d-8b41-98752efda15d">
      <UserInfo>
        <DisplayName>Hanne Clark</DisplayName>
        <AccountId>39</AccountId>
        <AccountType/>
      </UserInfo>
      <UserInfo>
        <DisplayName>Stephen Taylor</DisplayName>
        <AccountId>312</AccountId>
        <AccountType/>
      </UserInfo>
      <UserInfo>
        <DisplayName>Stephen Taylor</DisplayName>
        <AccountId>13</AccountId>
        <AccountType/>
      </UserInfo>
      <UserInfo>
        <DisplayName>Thomas Savage</DisplayName>
        <AccountId>366</AccountId>
        <AccountType/>
      </UserInfo>
    </SharedWithUsers>
  </documentManagement>
</p:properties>
</file>

<file path=customXml/itemProps1.xml><?xml version="1.0" encoding="utf-8"?>
<ds:datastoreItem xmlns:ds="http://schemas.openxmlformats.org/officeDocument/2006/customXml" ds:itemID="{37EC8A49-4C3C-4B87-9AB2-7C14C200B8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129abb-7d93-4c1d-a669-1310cc292247"/>
    <ds:schemaRef ds:uri="8c15c95f-ed2b-411d-8b41-98752efda1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033C69-E42D-42D3-BF83-3E94A0CB7CE3}">
  <ds:schemaRefs>
    <ds:schemaRef ds:uri="http://schemas.microsoft.com/sharepoint/v3/contenttype/forms"/>
  </ds:schemaRefs>
</ds:datastoreItem>
</file>

<file path=customXml/itemProps3.xml><?xml version="1.0" encoding="utf-8"?>
<ds:datastoreItem xmlns:ds="http://schemas.openxmlformats.org/officeDocument/2006/customXml" ds:itemID="{7DFA22A2-ADC7-4C75-883D-CCD184CB6B22}">
  <ds:schemaRefs>
    <ds:schemaRef ds:uri="http://schemas.microsoft.com/office/2006/metadata/properties"/>
    <ds:schemaRef ds:uri="http://schemas.microsoft.com/office/infopath/2007/PartnerControls"/>
    <ds:schemaRef ds:uri="8c15c95f-ed2b-411d-8b41-98752efda15d"/>
  </ds:schemaRefs>
</ds:datastoreItem>
</file>

<file path=docProps/app.xml><?xml version="1.0" encoding="utf-8"?>
<Properties xmlns="http://schemas.openxmlformats.org/officeDocument/2006/extended-properties" xmlns:vt="http://schemas.openxmlformats.org/officeDocument/2006/docPropsVTypes">
  <Template>{BDE560A9-B8E4-654E-9E41-50E55C4C683E}tf10001120</Template>
  <TotalTime>1539</TotalTime>
  <Words>5575</Words>
  <Application>Microsoft Office PowerPoint</Application>
  <PresentationFormat>Widescreen</PresentationFormat>
  <Paragraphs>582</Paragraphs>
  <Slides>43</Slides>
  <Notes>43</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Diversity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Feedback Form: https://oxfordsu.typeform.com/to/XJeP0j  Contact vpwomen@oxfordsu.ox.ac.uk for further questions or comments!</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Intersectional Awareness Training</dc:title>
  <dc:creator>IT Services</dc:creator>
  <cp:lastModifiedBy>Amber Sparks</cp:lastModifiedBy>
  <cp:revision>227</cp:revision>
  <cp:lastPrinted>2019-06-06T12:53:46Z</cp:lastPrinted>
  <dcterms:created xsi:type="dcterms:W3CDTF">2017-06-22T16:07:09Z</dcterms:created>
  <dcterms:modified xsi:type="dcterms:W3CDTF">2019-10-04T10:27:36Z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0x0101004095BEAB67BDC54B83F4402E15DAE016</vt:lpwstr>
  </property>
  <property fmtid="{D5CDD505-2E9C-101B-9397-08002B2CF9AE}" pid="3" name="Order">
    <vt:r8>1946800</vt:r8>
  </property>
  <property fmtid="{D5CDD505-2E9C-101B-9397-08002B2CF9AE}" pid="4" name="ComplianceAssetId">
    <vt:lpwstr/>
  </property>
</Properties>
</file>