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Graebenbach Mono" charset="1" panose="020B0009040000000000"/>
      <p:regular r:id="rId13"/>
    </p:embeddedFont>
    <p:embeddedFont>
      <p:font typeface="Calibre 2" charset="1" panose="020B07030302020602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Relationship Id="rId3" Target="../media/image3.jpeg" Type="http://schemas.openxmlformats.org/officeDocument/2006/relationships/image"/><Relationship Id="rId4" Target="../media/image4.jpeg" Type="http://schemas.openxmlformats.org/officeDocument/2006/relationships/image"/><Relationship Id="rId5" Target="../media/image5.jpeg" Type="http://schemas.openxmlformats.org/officeDocument/2006/relationships/image"/><Relationship Id="rId6" Target="../media/image1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2.jpeg" Type="http://schemas.openxmlformats.org/officeDocument/2006/relationships/image"/><Relationship Id="rId6" Target="../media/image13.jpeg" Type="http://schemas.openxmlformats.org/officeDocument/2006/relationships/image"/><Relationship Id="rId7" Target="../media/image1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Relationship Id="rId6" Target="../media/image19.jpeg" Type="http://schemas.openxmlformats.org/officeDocument/2006/relationships/image"/><Relationship Id="rId7" Target="../media/image2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jpeg" Type="http://schemas.openxmlformats.org/officeDocument/2006/relationships/image"/><Relationship Id="rId12" Target="../media/image1.png" Type="http://schemas.openxmlformats.org/officeDocument/2006/relationships/image"/><Relationship Id="rId13" Target="../media/image31.jpeg" Type="http://schemas.openxmlformats.org/officeDocument/2006/relationships/image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jpeg" Type="http://schemas.openxmlformats.org/officeDocument/2006/relationships/image"/><Relationship Id="rId6" Target="../media/image25.jpeg" Type="http://schemas.openxmlformats.org/officeDocument/2006/relationships/image"/><Relationship Id="rId7" Target="../media/image26.png" Type="http://schemas.openxmlformats.org/officeDocument/2006/relationships/image"/><Relationship Id="rId8" Target="../media/image27.jpeg" Type="http://schemas.openxmlformats.org/officeDocument/2006/relationships/image"/><Relationship Id="rId9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872877" y="301121"/>
            <a:ext cx="3104180" cy="2194517"/>
          </a:xfrm>
          <a:custGeom>
            <a:avLst/>
            <a:gdLst/>
            <a:ahLst/>
            <a:cxnLst/>
            <a:rect r="r" b="b" t="t" l="l"/>
            <a:pathLst>
              <a:path h="2194517" w="3104180">
                <a:moveTo>
                  <a:pt x="0" y="0"/>
                </a:moveTo>
                <a:lnTo>
                  <a:pt x="3104180" y="0"/>
                </a:lnTo>
                <a:lnTo>
                  <a:pt x="3104180" y="2194517"/>
                </a:lnTo>
                <a:lnTo>
                  <a:pt x="0" y="2194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547915" y="3451810"/>
            <a:ext cx="11324962" cy="2300550"/>
            <a:chOff x="0" y="0"/>
            <a:chExt cx="2982706" cy="60590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982706" cy="605906"/>
            </a:xfrm>
            <a:custGeom>
              <a:avLst/>
              <a:gdLst/>
              <a:ahLst/>
              <a:cxnLst/>
              <a:rect r="r" b="b" t="t" l="l"/>
              <a:pathLst>
                <a:path h="605906" w="2982706">
                  <a:moveTo>
                    <a:pt x="34864" y="0"/>
                  </a:moveTo>
                  <a:lnTo>
                    <a:pt x="2947842" y="0"/>
                  </a:lnTo>
                  <a:cubicBezTo>
                    <a:pt x="2967097" y="0"/>
                    <a:pt x="2982706" y="15609"/>
                    <a:pt x="2982706" y="34864"/>
                  </a:cubicBezTo>
                  <a:lnTo>
                    <a:pt x="2982706" y="571042"/>
                  </a:lnTo>
                  <a:cubicBezTo>
                    <a:pt x="2982706" y="580289"/>
                    <a:pt x="2979033" y="589156"/>
                    <a:pt x="2972495" y="595695"/>
                  </a:cubicBezTo>
                  <a:cubicBezTo>
                    <a:pt x="2965956" y="602233"/>
                    <a:pt x="2957088" y="605906"/>
                    <a:pt x="2947842" y="605906"/>
                  </a:cubicBezTo>
                  <a:lnTo>
                    <a:pt x="34864" y="605906"/>
                  </a:lnTo>
                  <a:cubicBezTo>
                    <a:pt x="15609" y="605906"/>
                    <a:pt x="0" y="590297"/>
                    <a:pt x="0" y="571042"/>
                  </a:cubicBezTo>
                  <a:lnTo>
                    <a:pt x="0" y="34864"/>
                  </a:lnTo>
                  <a:cubicBezTo>
                    <a:pt x="0" y="15609"/>
                    <a:pt x="15609" y="0"/>
                    <a:pt x="34864" y="0"/>
                  </a:cubicBezTo>
                  <a:close/>
                </a:path>
              </a:pathLst>
            </a:custGeom>
            <a:solidFill>
              <a:srgbClr val="00C7B2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2982706" cy="6821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4120446" y="3841843"/>
            <a:ext cx="10362248" cy="1460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raebenbach Mono"/>
                <a:ea typeface="Graebenbach Mono"/>
                <a:cs typeface="Graebenbach Mono"/>
                <a:sym typeface="Graebenbach Mono"/>
              </a:rPr>
              <a:t>Sabbatical Officer Year in Review 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raebenbach Mono"/>
                <a:ea typeface="Graebenbach Mono"/>
                <a:cs typeface="Graebenbach Mono"/>
                <a:sym typeface="Graebenbach Mono"/>
              </a:rPr>
              <a:t>2024/25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892895" y="2230733"/>
            <a:ext cx="2940428" cy="2912767"/>
          </a:xfrm>
          <a:custGeom>
            <a:avLst/>
            <a:gdLst/>
            <a:ahLst/>
            <a:cxnLst/>
            <a:rect r="r" b="b" t="t" l="l"/>
            <a:pathLst>
              <a:path h="2912767" w="2940428">
                <a:moveTo>
                  <a:pt x="0" y="0"/>
                </a:moveTo>
                <a:lnTo>
                  <a:pt x="2940428" y="0"/>
                </a:lnTo>
                <a:lnTo>
                  <a:pt x="2940428" y="2912767"/>
                </a:lnTo>
                <a:lnTo>
                  <a:pt x="0" y="29127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9175" r="0" b="-5423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892895" y="5432941"/>
            <a:ext cx="2940428" cy="2835397"/>
          </a:xfrm>
          <a:custGeom>
            <a:avLst/>
            <a:gdLst/>
            <a:ahLst/>
            <a:cxnLst/>
            <a:rect r="r" b="b" t="t" l="l"/>
            <a:pathLst>
              <a:path h="2835397" w="2940428">
                <a:moveTo>
                  <a:pt x="0" y="0"/>
                </a:moveTo>
                <a:lnTo>
                  <a:pt x="2940428" y="0"/>
                </a:lnTo>
                <a:lnTo>
                  <a:pt x="2940428" y="2835397"/>
                </a:lnTo>
                <a:lnTo>
                  <a:pt x="0" y="28353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6114" r="0" b="-22157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067373" y="2230733"/>
            <a:ext cx="2860192" cy="2912767"/>
          </a:xfrm>
          <a:custGeom>
            <a:avLst/>
            <a:gdLst/>
            <a:ahLst/>
            <a:cxnLst/>
            <a:rect r="r" b="b" t="t" l="l"/>
            <a:pathLst>
              <a:path h="2912767" w="2860192">
                <a:moveTo>
                  <a:pt x="0" y="0"/>
                </a:moveTo>
                <a:lnTo>
                  <a:pt x="2860191" y="0"/>
                </a:lnTo>
                <a:lnTo>
                  <a:pt x="2860191" y="2912767"/>
                </a:lnTo>
                <a:lnTo>
                  <a:pt x="0" y="29127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30926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067373" y="5432941"/>
            <a:ext cx="2972370" cy="2835397"/>
          </a:xfrm>
          <a:custGeom>
            <a:avLst/>
            <a:gdLst/>
            <a:ahLst/>
            <a:cxnLst/>
            <a:rect r="r" b="b" t="t" l="l"/>
            <a:pathLst>
              <a:path h="2835397" w="2972370">
                <a:moveTo>
                  <a:pt x="0" y="0"/>
                </a:moveTo>
                <a:lnTo>
                  <a:pt x="2972369" y="0"/>
                </a:lnTo>
                <a:lnTo>
                  <a:pt x="2972369" y="2835397"/>
                </a:lnTo>
                <a:lnTo>
                  <a:pt x="0" y="2835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25" t="0" r="-20963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134548" y="1366401"/>
            <a:ext cx="5758347" cy="803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Lauren (PG)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Council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Education 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Graduate Access Sub-Committee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Graduate Admissions 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Graduate 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Joint Fees and Student Support Advisory Group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Joint EDI Committee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Research Degree Panels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Taught Degrees and Assessment Panel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Quality Assurance Sub-Committee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General Purposes Committee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Student Life Sub-Committee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PPH Supervisory 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Congregation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Graduate Fitness to Study Working Group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Statute XI Working Group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Student Racial and Religious Inclusion Task and Finish Group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02993" y="273049"/>
            <a:ext cx="7619286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raebenbach Mono"/>
                <a:ea typeface="Graebenbach Mono"/>
                <a:cs typeface="Graebenbach Mono"/>
                <a:sym typeface="Graebenbach Mono"/>
              </a:rPr>
              <a:t>Committee Representation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02993" y="1366401"/>
            <a:ext cx="6011490" cy="8037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Eleanor (UG)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Council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</a:t>
            </a: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ducation 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Joint Fees and Student Support Advisory Group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Taught Degrees and Assessment Panel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Quality Assurance Working 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Admissions Executive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Admissions Committee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Conference of Colleges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</a:t>
            </a: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enior Tutors Committee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Education Portfolio Committee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Student Life Sub-Committee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Joint Student Mental Health 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Environmental Sustainability Sub-Committee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PPH Supervisory Committee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Forum on Outreach and Access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EIRRS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OfS E6 Task and Finish Group </a:t>
            </a:r>
          </a:p>
          <a:p>
            <a:pPr algn="l" marL="496567" indent="-248284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Second Assessment Sitting Working Group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5769991" y="36215"/>
            <a:ext cx="2481568" cy="1754358"/>
          </a:xfrm>
          <a:custGeom>
            <a:avLst/>
            <a:gdLst/>
            <a:ahLst/>
            <a:cxnLst/>
            <a:rect r="r" b="b" t="t" l="l"/>
            <a:pathLst>
              <a:path h="1754358" w="2481568">
                <a:moveTo>
                  <a:pt x="0" y="0"/>
                </a:moveTo>
                <a:lnTo>
                  <a:pt x="2481568" y="0"/>
                </a:lnTo>
                <a:lnTo>
                  <a:pt x="2481568" y="1754358"/>
                </a:lnTo>
                <a:lnTo>
                  <a:pt x="0" y="17543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316672" y="727075"/>
            <a:ext cx="4301767" cy="2952908"/>
          </a:xfrm>
          <a:custGeom>
            <a:avLst/>
            <a:gdLst/>
            <a:ahLst/>
            <a:cxnLst/>
            <a:rect r="r" b="b" t="t" l="l"/>
            <a:pathLst>
              <a:path h="2952908" w="4301767">
                <a:moveTo>
                  <a:pt x="0" y="0"/>
                </a:moveTo>
                <a:lnTo>
                  <a:pt x="4301767" y="0"/>
                </a:lnTo>
                <a:lnTo>
                  <a:pt x="4301767" y="2952907"/>
                </a:lnTo>
                <a:lnTo>
                  <a:pt x="0" y="29529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822021" y="1743301"/>
            <a:ext cx="3903591" cy="5528250"/>
          </a:xfrm>
          <a:custGeom>
            <a:avLst/>
            <a:gdLst/>
            <a:ahLst/>
            <a:cxnLst/>
            <a:rect r="r" b="b" t="t" l="l"/>
            <a:pathLst>
              <a:path h="5528250" w="3903591">
                <a:moveTo>
                  <a:pt x="0" y="0"/>
                </a:moveTo>
                <a:lnTo>
                  <a:pt x="3903591" y="0"/>
                </a:lnTo>
                <a:lnTo>
                  <a:pt x="3903591" y="5528250"/>
                </a:lnTo>
                <a:lnTo>
                  <a:pt x="0" y="55282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490862" y="4157656"/>
            <a:ext cx="3953388" cy="5624539"/>
          </a:xfrm>
          <a:custGeom>
            <a:avLst/>
            <a:gdLst/>
            <a:ahLst/>
            <a:cxnLst/>
            <a:rect r="r" b="b" t="t" l="l"/>
            <a:pathLst>
              <a:path h="5624539" w="3953388">
                <a:moveTo>
                  <a:pt x="0" y="0"/>
                </a:moveTo>
                <a:lnTo>
                  <a:pt x="3953387" y="0"/>
                </a:lnTo>
                <a:lnTo>
                  <a:pt x="3953387" y="5624539"/>
                </a:lnTo>
                <a:lnTo>
                  <a:pt x="0" y="562453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2946" t="-18638" r="-116782" b="-11726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377373" y="305551"/>
            <a:ext cx="4346155" cy="723149"/>
            <a:chOff x="0" y="0"/>
            <a:chExt cx="1144666" cy="1904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44666" cy="190459"/>
            </a:xfrm>
            <a:custGeom>
              <a:avLst/>
              <a:gdLst/>
              <a:ahLst/>
              <a:cxnLst/>
              <a:rect r="r" b="b" t="t" l="l"/>
              <a:pathLst>
                <a:path h="190459" w="1144666">
                  <a:moveTo>
                    <a:pt x="90848" y="0"/>
                  </a:moveTo>
                  <a:lnTo>
                    <a:pt x="1053819" y="0"/>
                  </a:lnTo>
                  <a:cubicBezTo>
                    <a:pt x="1103992" y="0"/>
                    <a:pt x="1144666" y="40674"/>
                    <a:pt x="1144666" y="90848"/>
                  </a:cubicBezTo>
                  <a:lnTo>
                    <a:pt x="1144666" y="99611"/>
                  </a:lnTo>
                  <a:cubicBezTo>
                    <a:pt x="1144666" y="149785"/>
                    <a:pt x="1103992" y="190459"/>
                    <a:pt x="1053819" y="190459"/>
                  </a:cubicBezTo>
                  <a:lnTo>
                    <a:pt x="90848" y="190459"/>
                  </a:lnTo>
                  <a:cubicBezTo>
                    <a:pt x="40674" y="190459"/>
                    <a:pt x="0" y="149785"/>
                    <a:pt x="0" y="99611"/>
                  </a:cubicBezTo>
                  <a:lnTo>
                    <a:pt x="0" y="90848"/>
                  </a:lnTo>
                  <a:cubicBezTo>
                    <a:pt x="0" y="40674"/>
                    <a:pt x="40674" y="0"/>
                    <a:pt x="90848" y="0"/>
                  </a:cubicBezTo>
                  <a:close/>
                </a:path>
              </a:pathLst>
            </a:custGeom>
            <a:solidFill>
              <a:srgbClr val="00C7B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1144666" cy="266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21829" y="273049"/>
            <a:ext cx="3657243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raebenbach Mono"/>
                <a:ea typeface="Graebenbach Mono"/>
                <a:cs typeface="Graebenbach Mono"/>
                <a:sym typeface="Graebenbach Mono"/>
              </a:rPr>
              <a:t>Key Projects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96610" y="1279751"/>
            <a:ext cx="2153841" cy="765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Statute XI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14814" y="2452679"/>
            <a:ext cx="1227773" cy="765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EIRRS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6610" y="3694105"/>
            <a:ext cx="6328990" cy="765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Student Experiences at PPHs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96610" y="4963323"/>
            <a:ext cx="6328990" cy="765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Admissions Testing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96610" y="6204749"/>
            <a:ext cx="6328990" cy="765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Graduate Fitness to Study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96610" y="7554449"/>
            <a:ext cx="6328990" cy="765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OfS E6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96610" y="8794749"/>
            <a:ext cx="10065382" cy="765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Student tragedy guidance with SWSS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97469" y="227123"/>
            <a:ext cx="3603062" cy="3786223"/>
          </a:xfrm>
          <a:custGeom>
            <a:avLst/>
            <a:gdLst/>
            <a:ahLst/>
            <a:cxnLst/>
            <a:rect r="r" b="b" t="t" l="l"/>
            <a:pathLst>
              <a:path h="3786223" w="3603062">
                <a:moveTo>
                  <a:pt x="0" y="0"/>
                </a:moveTo>
                <a:lnTo>
                  <a:pt x="3603062" y="0"/>
                </a:lnTo>
                <a:lnTo>
                  <a:pt x="3603062" y="3786223"/>
                </a:lnTo>
                <a:lnTo>
                  <a:pt x="0" y="37862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6883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164355" y="227123"/>
            <a:ext cx="2674882" cy="3787390"/>
          </a:xfrm>
          <a:custGeom>
            <a:avLst/>
            <a:gdLst/>
            <a:ahLst/>
            <a:cxnLst/>
            <a:rect r="r" b="b" t="t" l="l"/>
            <a:pathLst>
              <a:path h="3787390" w="2674882">
                <a:moveTo>
                  <a:pt x="0" y="0"/>
                </a:moveTo>
                <a:lnTo>
                  <a:pt x="2674882" y="0"/>
                </a:lnTo>
                <a:lnTo>
                  <a:pt x="2674882" y="3787390"/>
                </a:lnTo>
                <a:lnTo>
                  <a:pt x="0" y="37873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206792" y="227123"/>
            <a:ext cx="2674882" cy="3786223"/>
          </a:xfrm>
          <a:custGeom>
            <a:avLst/>
            <a:gdLst/>
            <a:ahLst/>
            <a:cxnLst/>
            <a:rect r="r" b="b" t="t" l="l"/>
            <a:pathLst>
              <a:path h="3786223" w="2674882">
                <a:moveTo>
                  <a:pt x="0" y="0"/>
                </a:moveTo>
                <a:lnTo>
                  <a:pt x="2674882" y="0"/>
                </a:lnTo>
                <a:lnTo>
                  <a:pt x="2674882" y="3786223"/>
                </a:lnTo>
                <a:lnTo>
                  <a:pt x="0" y="37862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26062" y="305551"/>
            <a:ext cx="6043056" cy="723149"/>
            <a:chOff x="0" y="0"/>
            <a:chExt cx="1591587" cy="19045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91587" cy="190459"/>
            </a:xfrm>
            <a:custGeom>
              <a:avLst/>
              <a:gdLst/>
              <a:ahLst/>
              <a:cxnLst/>
              <a:rect r="r" b="b" t="t" l="l"/>
              <a:pathLst>
                <a:path h="190459" w="1591587">
                  <a:moveTo>
                    <a:pt x="65337" y="0"/>
                  </a:moveTo>
                  <a:lnTo>
                    <a:pt x="1526249" y="0"/>
                  </a:lnTo>
                  <a:cubicBezTo>
                    <a:pt x="1543578" y="0"/>
                    <a:pt x="1560197" y="6884"/>
                    <a:pt x="1572450" y="19137"/>
                  </a:cubicBezTo>
                  <a:cubicBezTo>
                    <a:pt x="1584703" y="31390"/>
                    <a:pt x="1591587" y="48009"/>
                    <a:pt x="1591587" y="65337"/>
                  </a:cubicBezTo>
                  <a:lnTo>
                    <a:pt x="1591587" y="125121"/>
                  </a:lnTo>
                  <a:cubicBezTo>
                    <a:pt x="1591587" y="142450"/>
                    <a:pt x="1584703" y="159069"/>
                    <a:pt x="1572450" y="171322"/>
                  </a:cubicBezTo>
                  <a:cubicBezTo>
                    <a:pt x="1560197" y="183575"/>
                    <a:pt x="1543578" y="190459"/>
                    <a:pt x="1526249" y="190459"/>
                  </a:cubicBezTo>
                  <a:lnTo>
                    <a:pt x="65337" y="190459"/>
                  </a:lnTo>
                  <a:cubicBezTo>
                    <a:pt x="48009" y="190459"/>
                    <a:pt x="31390" y="183575"/>
                    <a:pt x="19137" y="171322"/>
                  </a:cubicBezTo>
                  <a:cubicBezTo>
                    <a:pt x="6884" y="159069"/>
                    <a:pt x="0" y="142450"/>
                    <a:pt x="0" y="125121"/>
                  </a:cubicBezTo>
                  <a:lnTo>
                    <a:pt x="0" y="65337"/>
                  </a:lnTo>
                  <a:cubicBezTo>
                    <a:pt x="0" y="48009"/>
                    <a:pt x="6884" y="31390"/>
                    <a:pt x="19137" y="19137"/>
                  </a:cubicBezTo>
                  <a:cubicBezTo>
                    <a:pt x="31390" y="6884"/>
                    <a:pt x="48009" y="0"/>
                    <a:pt x="65337" y="0"/>
                  </a:cubicBezTo>
                  <a:close/>
                </a:path>
              </a:pathLst>
            </a:custGeom>
            <a:solidFill>
              <a:srgbClr val="00C7B2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1591587" cy="266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336666" y="273049"/>
            <a:ext cx="6044016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raebenbach Mono"/>
                <a:ea typeface="Graebenbach Mono"/>
                <a:cs typeface="Graebenbach Mono"/>
                <a:sym typeface="Graebenbach Mono"/>
              </a:rPr>
              <a:t>Student Engagement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36666" y="2689830"/>
            <a:ext cx="7296979" cy="1941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La</a:t>
            </a:r>
            <a:r>
              <a:rPr lang="en-US" sz="2699" b="true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unched a new democratic structure, CCR!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consultation in MT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planning throughout HT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implementation in TT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8097469" y="4399710"/>
            <a:ext cx="5220375" cy="2810636"/>
          </a:xfrm>
          <a:custGeom>
            <a:avLst/>
            <a:gdLst/>
            <a:ahLst/>
            <a:cxnLst/>
            <a:rect r="r" b="b" t="t" l="l"/>
            <a:pathLst>
              <a:path h="2810636" w="5220375">
                <a:moveTo>
                  <a:pt x="0" y="0"/>
                </a:moveTo>
                <a:lnTo>
                  <a:pt x="5220376" y="0"/>
                </a:lnTo>
                <a:lnTo>
                  <a:pt x="5220376" y="2810636"/>
                </a:lnTo>
                <a:lnTo>
                  <a:pt x="0" y="28106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39302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3600594" y="4399710"/>
            <a:ext cx="4281080" cy="2810636"/>
          </a:xfrm>
          <a:custGeom>
            <a:avLst/>
            <a:gdLst/>
            <a:ahLst/>
            <a:cxnLst/>
            <a:rect r="r" b="b" t="t" l="l"/>
            <a:pathLst>
              <a:path h="2810636" w="4281080">
                <a:moveTo>
                  <a:pt x="0" y="0"/>
                </a:moveTo>
                <a:lnTo>
                  <a:pt x="4281080" y="0"/>
                </a:lnTo>
                <a:lnTo>
                  <a:pt x="4281080" y="2810636"/>
                </a:lnTo>
                <a:lnTo>
                  <a:pt x="0" y="28106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-14237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614399" y="7449188"/>
            <a:ext cx="5406892" cy="2550831"/>
          </a:xfrm>
          <a:custGeom>
            <a:avLst/>
            <a:gdLst/>
            <a:ahLst/>
            <a:cxnLst/>
            <a:rect r="r" b="b" t="t" l="l"/>
            <a:pathLst>
              <a:path h="2550831" w="5406892">
                <a:moveTo>
                  <a:pt x="0" y="0"/>
                </a:moveTo>
                <a:lnTo>
                  <a:pt x="5406892" y="0"/>
                </a:lnTo>
                <a:lnTo>
                  <a:pt x="5406892" y="2550831"/>
                </a:lnTo>
                <a:lnTo>
                  <a:pt x="0" y="25508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35518" r="0" b="-23456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333765" y="4875684"/>
            <a:ext cx="7296979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Attended 3 JCR PresComs per term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33765" y="5612076"/>
            <a:ext cx="7296979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Re-establishing MCR PresCom, meeting twice a term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36666" y="7862901"/>
            <a:ext cx="9928883" cy="98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Arranged and chaired a meeting between the Chancellor, Lord Hague, and CR presidents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33765" y="6345476"/>
            <a:ext cx="7296979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Attended (almost) every RepCom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36666" y="2015459"/>
            <a:ext cx="7296979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Held 3 All Student Meetings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6666" y="9079152"/>
            <a:ext cx="9925982" cy="98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Many other events (e.g. AI Presidents Summit, Student Leaders EDI events at the Weston)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36666" y="1341673"/>
            <a:ext cx="7296979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Hosted Freshers Fair MT2024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33765" y="7105571"/>
            <a:ext cx="7763704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79"/>
              </a:lnSpc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Filmed approximately X reels and social media content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428071" y="5510182"/>
            <a:ext cx="3000490" cy="3712828"/>
          </a:xfrm>
          <a:custGeom>
            <a:avLst/>
            <a:gdLst/>
            <a:ahLst/>
            <a:cxnLst/>
            <a:rect r="r" b="b" t="t" l="l"/>
            <a:pathLst>
              <a:path h="3712828" w="3000490">
                <a:moveTo>
                  <a:pt x="0" y="0"/>
                </a:moveTo>
                <a:lnTo>
                  <a:pt x="3000490" y="0"/>
                </a:lnTo>
                <a:lnTo>
                  <a:pt x="3000490" y="3712828"/>
                </a:lnTo>
                <a:lnTo>
                  <a:pt x="0" y="37128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3669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16686" y="1142846"/>
            <a:ext cx="3033561" cy="4044748"/>
          </a:xfrm>
          <a:custGeom>
            <a:avLst/>
            <a:gdLst/>
            <a:ahLst/>
            <a:cxnLst/>
            <a:rect r="r" b="b" t="t" l="l"/>
            <a:pathLst>
              <a:path h="4044748" w="3033561">
                <a:moveTo>
                  <a:pt x="0" y="0"/>
                </a:moveTo>
                <a:lnTo>
                  <a:pt x="3033561" y="0"/>
                </a:lnTo>
                <a:lnTo>
                  <a:pt x="3033561" y="4044748"/>
                </a:lnTo>
                <a:lnTo>
                  <a:pt x="0" y="40447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16686" y="5426029"/>
            <a:ext cx="2936082" cy="3914775"/>
          </a:xfrm>
          <a:custGeom>
            <a:avLst/>
            <a:gdLst/>
            <a:ahLst/>
            <a:cxnLst/>
            <a:rect r="r" b="b" t="t" l="l"/>
            <a:pathLst>
              <a:path h="3914775" w="2936082">
                <a:moveTo>
                  <a:pt x="0" y="0"/>
                </a:moveTo>
                <a:lnTo>
                  <a:pt x="2936082" y="0"/>
                </a:lnTo>
                <a:lnTo>
                  <a:pt x="2936082" y="3914775"/>
                </a:lnTo>
                <a:lnTo>
                  <a:pt x="0" y="39147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648092" y="5426029"/>
            <a:ext cx="3042630" cy="3881134"/>
          </a:xfrm>
          <a:custGeom>
            <a:avLst/>
            <a:gdLst/>
            <a:ahLst/>
            <a:cxnLst/>
            <a:rect r="r" b="b" t="t" l="l"/>
            <a:pathLst>
              <a:path h="3881134" w="3042630">
                <a:moveTo>
                  <a:pt x="0" y="0"/>
                </a:moveTo>
                <a:lnTo>
                  <a:pt x="3042630" y="0"/>
                </a:lnTo>
                <a:lnTo>
                  <a:pt x="3042630" y="3881135"/>
                </a:lnTo>
                <a:lnTo>
                  <a:pt x="0" y="388113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438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57161" y="1142846"/>
            <a:ext cx="3033561" cy="4044748"/>
          </a:xfrm>
          <a:custGeom>
            <a:avLst/>
            <a:gdLst/>
            <a:ahLst/>
            <a:cxnLst/>
            <a:rect r="r" b="b" t="t" l="l"/>
            <a:pathLst>
              <a:path h="4044748" w="3033561">
                <a:moveTo>
                  <a:pt x="0" y="0"/>
                </a:moveTo>
                <a:lnTo>
                  <a:pt x="3033561" y="0"/>
                </a:lnTo>
                <a:lnTo>
                  <a:pt x="3033561" y="4044748"/>
                </a:lnTo>
                <a:lnTo>
                  <a:pt x="0" y="404474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28071" y="1186940"/>
            <a:ext cx="3000490" cy="4000654"/>
          </a:xfrm>
          <a:custGeom>
            <a:avLst/>
            <a:gdLst/>
            <a:ahLst/>
            <a:cxnLst/>
            <a:rect r="r" b="b" t="t" l="l"/>
            <a:pathLst>
              <a:path h="4000654" w="3000490">
                <a:moveTo>
                  <a:pt x="0" y="0"/>
                </a:moveTo>
                <a:lnTo>
                  <a:pt x="3000490" y="0"/>
                </a:lnTo>
                <a:lnTo>
                  <a:pt x="3000490" y="4000654"/>
                </a:lnTo>
                <a:lnTo>
                  <a:pt x="0" y="40006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26062" y="305551"/>
            <a:ext cx="7354398" cy="723149"/>
            <a:chOff x="0" y="0"/>
            <a:chExt cx="1936961" cy="19045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936961" cy="190459"/>
            </a:xfrm>
            <a:custGeom>
              <a:avLst/>
              <a:gdLst/>
              <a:ahLst/>
              <a:cxnLst/>
              <a:rect r="r" b="b" t="t" l="l"/>
              <a:pathLst>
                <a:path h="190459" w="1936961">
                  <a:moveTo>
                    <a:pt x="53687" y="0"/>
                  </a:moveTo>
                  <a:lnTo>
                    <a:pt x="1883273" y="0"/>
                  </a:lnTo>
                  <a:cubicBezTo>
                    <a:pt x="1912924" y="0"/>
                    <a:pt x="1936961" y="24037"/>
                    <a:pt x="1936961" y="53687"/>
                  </a:cubicBezTo>
                  <a:lnTo>
                    <a:pt x="1936961" y="136772"/>
                  </a:lnTo>
                  <a:cubicBezTo>
                    <a:pt x="1936961" y="166422"/>
                    <a:pt x="1912924" y="190459"/>
                    <a:pt x="1883273" y="190459"/>
                  </a:cubicBezTo>
                  <a:lnTo>
                    <a:pt x="53687" y="190459"/>
                  </a:lnTo>
                  <a:cubicBezTo>
                    <a:pt x="39449" y="190459"/>
                    <a:pt x="25793" y="184803"/>
                    <a:pt x="15725" y="174734"/>
                  </a:cubicBezTo>
                  <a:cubicBezTo>
                    <a:pt x="5656" y="164666"/>
                    <a:pt x="0" y="151010"/>
                    <a:pt x="0" y="136772"/>
                  </a:cubicBezTo>
                  <a:lnTo>
                    <a:pt x="0" y="53687"/>
                  </a:lnTo>
                  <a:cubicBezTo>
                    <a:pt x="0" y="39449"/>
                    <a:pt x="5656" y="25793"/>
                    <a:pt x="15725" y="15725"/>
                  </a:cubicBezTo>
                  <a:cubicBezTo>
                    <a:pt x="25793" y="5656"/>
                    <a:pt x="39449" y="0"/>
                    <a:pt x="53687" y="0"/>
                  </a:cubicBezTo>
                  <a:close/>
                </a:path>
              </a:pathLst>
            </a:custGeom>
            <a:solidFill>
              <a:srgbClr val="00C7B2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1936961" cy="266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336666" y="273049"/>
            <a:ext cx="7143793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raebenbach Mono"/>
                <a:ea typeface="Graebenbach Mono"/>
                <a:cs typeface="Graebenbach Mono"/>
                <a:sym typeface="Graebenbach Mono"/>
              </a:rPr>
              <a:t>Wider Sector Engagement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336666" y="1237201"/>
            <a:ext cx="7872329" cy="8802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84"/>
              </a:lnSpc>
            </a:pPr>
            <a:r>
              <a:rPr lang="en-US" sz="2600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We attended Russell Group </a:t>
            </a:r>
            <a:r>
              <a:rPr lang="en-US" sz="2600" b="true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Student Union Residentials in Durham, Belfast and Bristol, connecting with other sabbatical officers around the UK </a:t>
            </a:r>
          </a:p>
          <a:p>
            <a:pPr algn="l">
              <a:lnSpc>
                <a:spcPts val="3484"/>
              </a:lnSpc>
            </a:pPr>
          </a:p>
          <a:p>
            <a:pPr algn="l">
              <a:lnSpc>
                <a:spcPts val="3484"/>
              </a:lnSpc>
            </a:pPr>
            <a:r>
              <a:rPr lang="en-US" sz="2600" b="true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Lauren attended the launch of the International Students APPG at the House of Lords in Parliament </a:t>
            </a:r>
          </a:p>
          <a:p>
            <a:pPr algn="l">
              <a:lnSpc>
                <a:spcPts val="3484"/>
              </a:lnSpc>
            </a:pPr>
          </a:p>
          <a:p>
            <a:pPr algn="l">
              <a:lnSpc>
                <a:spcPts val="3484"/>
              </a:lnSpc>
            </a:pPr>
            <a:r>
              <a:rPr lang="en-US" sz="2600" b="true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Eleanor spoke at multiple events and panels, including the Trinity Term EDI Rountable and Unlocking the Future of Fair Access</a:t>
            </a:r>
          </a:p>
          <a:p>
            <a:pPr algn="l">
              <a:lnSpc>
                <a:spcPts val="3484"/>
              </a:lnSpc>
            </a:pPr>
          </a:p>
          <a:p>
            <a:pPr algn="l">
              <a:lnSpc>
                <a:spcPts val="3484"/>
              </a:lnSpc>
            </a:pPr>
            <a:r>
              <a:rPr lang="en-US" sz="2600" b="true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We attended the Festival of Higher Education, Student Governor Training, NUS Lead &amp; Change, NUS England, and Advance HE</a:t>
            </a:r>
          </a:p>
          <a:p>
            <a:pPr algn="l">
              <a:lnSpc>
                <a:spcPts val="3484"/>
              </a:lnSpc>
            </a:pPr>
          </a:p>
          <a:p>
            <a:pPr algn="l">
              <a:lnSpc>
                <a:spcPts val="3484"/>
              </a:lnSpc>
            </a:pPr>
            <a:r>
              <a:rPr lang="en-US" sz="2600" b="true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SU hosted a student panel as part of the UN Right Here Right Now Global Climate Summit, chaired by Eleanor </a:t>
            </a:r>
          </a:p>
          <a:p>
            <a:pPr algn="l">
              <a:lnSpc>
                <a:spcPts val="3484"/>
              </a:lnSpc>
            </a:pPr>
          </a:p>
          <a:p>
            <a:pPr algn="l">
              <a:lnSpc>
                <a:spcPts val="3484"/>
              </a:lnSpc>
            </a:pPr>
            <a:r>
              <a:rPr lang="en-US" sz="2600" b="true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Lauren met with Lord Willets with RGSU to lobby for International Students Report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9084" y="5229481"/>
            <a:ext cx="7143793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raebenbach Mono"/>
                <a:ea typeface="Graebenbach Mono"/>
                <a:cs typeface="Graebenbach Mono"/>
                <a:sym typeface="Graebenbach Mono"/>
              </a:rPr>
              <a:t>Trustee Board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29084" y="576412"/>
            <a:ext cx="9592860" cy="755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Graebenbach Mono"/>
                <a:ea typeface="Graebenbach Mono"/>
                <a:cs typeface="Graebenbach Mono"/>
                <a:sym typeface="Graebenbach Mono"/>
              </a:rPr>
              <a:t>SU Transformation Committee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9380" y="6042281"/>
            <a:ext cx="15568499" cy="3846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As trustees we oversaw the oversaw the legal, financial and reputational integrity of the charity 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Had monthly Trustee Board meetings (with a few emergency ones for good measure)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Eleanor was the Chair of the Board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Lauren served on the Media Oversight Committee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Both of us were on the selection panel for the new External Trustee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Lauren was on the procurement panel to select the next Audit providers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Received and approved SU budgets and management accounts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Eleanor Co-chaired Chief Executive Management Committee (CEMC)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69380" y="1386973"/>
            <a:ext cx="16152071" cy="33699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Received and approved around 37 key recommendations and oversaw the delivery and implementation of these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Committee met 9 times, including with the full SU Trustee board, NUS and Conference of colleges representatives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Updating key uni stakeholders on progress regularly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Full governance review of the SU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Review of SU People and Culture Strategy </a:t>
            </a:r>
          </a:p>
          <a:p>
            <a:pPr algn="l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b="true" sz="2699">
                <a:solidFill>
                  <a:srgbClr val="000000"/>
                </a:solidFill>
                <a:latin typeface="Calibre 2"/>
                <a:ea typeface="Calibre 2"/>
                <a:cs typeface="Calibre 2"/>
                <a:sym typeface="Calibre 2"/>
              </a:rPr>
              <a:t>Review of SU Reserves Policy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5769991" y="36215"/>
            <a:ext cx="2481568" cy="1754358"/>
          </a:xfrm>
          <a:custGeom>
            <a:avLst/>
            <a:gdLst/>
            <a:ahLst/>
            <a:cxnLst/>
            <a:rect r="r" b="b" t="t" l="l"/>
            <a:pathLst>
              <a:path h="1754358" w="2481568">
                <a:moveTo>
                  <a:pt x="0" y="0"/>
                </a:moveTo>
                <a:lnTo>
                  <a:pt x="2481568" y="0"/>
                </a:lnTo>
                <a:lnTo>
                  <a:pt x="2481568" y="1754358"/>
                </a:lnTo>
                <a:lnTo>
                  <a:pt x="0" y="1754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EF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37500" y="3081553"/>
            <a:ext cx="2490214" cy="2490214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481847" y="2986667"/>
            <a:ext cx="2490214" cy="2490214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7898893" y="2891067"/>
            <a:ext cx="2490214" cy="2490214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347" t="0" r="-4347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541632" y="2891067"/>
            <a:ext cx="2490214" cy="2490214"/>
            <a:chOff x="0" y="0"/>
            <a:chExt cx="812800" cy="8128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1282" r="0" b="-1282"/>
              </a:stretch>
            </a:blipFill>
          </p:spPr>
        </p:sp>
      </p:grpSp>
      <p:grpSp>
        <p:nvGrpSpPr>
          <p:cNvPr name="Group 10" id="10"/>
          <p:cNvGrpSpPr/>
          <p:nvPr/>
        </p:nvGrpSpPr>
        <p:grpSpPr>
          <a:xfrm rot="0">
            <a:off x="15110460" y="2891067"/>
            <a:ext cx="2490214" cy="2490214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3510" t="0" r="-13510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687326" y="6560986"/>
            <a:ext cx="2490214" cy="2490214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8143448" y="6560986"/>
            <a:ext cx="2490214" cy="2490214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0" t="0" r="0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11671887" y="6560986"/>
            <a:ext cx="2490214" cy="2490214"/>
            <a:chOff x="0" y="0"/>
            <a:chExt cx="812800" cy="81280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15200326" y="6560986"/>
            <a:ext cx="2490214" cy="2490214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0" id="20"/>
          <p:cNvGrpSpPr/>
          <p:nvPr/>
        </p:nvGrpSpPr>
        <p:grpSpPr>
          <a:xfrm rot="0">
            <a:off x="4611955" y="6560986"/>
            <a:ext cx="2490214" cy="2490214"/>
            <a:chOff x="0" y="0"/>
            <a:chExt cx="812800" cy="8128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1"/>
              <a:stretch>
                <a:fillRect l="0" t="-11823" r="0" b="-11823"/>
              </a:stretch>
            </a:blipFill>
          </p:spPr>
        </p:sp>
      </p:grpSp>
      <p:sp>
        <p:nvSpPr>
          <p:cNvPr name="Freeform 22" id="22"/>
          <p:cNvSpPr/>
          <p:nvPr/>
        </p:nvSpPr>
        <p:spPr>
          <a:xfrm flipH="false" flipV="false" rot="0">
            <a:off x="15769991" y="36215"/>
            <a:ext cx="2481568" cy="1754358"/>
          </a:xfrm>
          <a:custGeom>
            <a:avLst/>
            <a:gdLst/>
            <a:ahLst/>
            <a:cxnLst/>
            <a:rect r="r" b="b" t="t" l="l"/>
            <a:pathLst>
              <a:path h="1754358" w="2481568">
                <a:moveTo>
                  <a:pt x="0" y="0"/>
                </a:moveTo>
                <a:lnTo>
                  <a:pt x="2481568" y="0"/>
                </a:lnTo>
                <a:lnTo>
                  <a:pt x="2481568" y="1754358"/>
                </a:lnTo>
                <a:lnTo>
                  <a:pt x="0" y="17543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grpSp>
        <p:nvGrpSpPr>
          <p:cNvPr name="Group 23" id="23"/>
          <p:cNvGrpSpPr/>
          <p:nvPr/>
        </p:nvGrpSpPr>
        <p:grpSpPr>
          <a:xfrm rot="0">
            <a:off x="839108" y="2986667"/>
            <a:ext cx="2490214" cy="2490214"/>
            <a:chOff x="0" y="0"/>
            <a:chExt cx="812800" cy="812800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3"/>
              <a:stretch>
                <a:fillRect l="0" t="0" r="0" b="0"/>
              </a:stretch>
            </a:blip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2922365" y="1337153"/>
            <a:ext cx="12472163" cy="723149"/>
            <a:chOff x="0" y="0"/>
            <a:chExt cx="3284850" cy="19045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284849" cy="190459"/>
            </a:xfrm>
            <a:custGeom>
              <a:avLst/>
              <a:gdLst/>
              <a:ahLst/>
              <a:cxnLst/>
              <a:rect r="r" b="b" t="t" l="l"/>
              <a:pathLst>
                <a:path h="190459" w="3284849">
                  <a:moveTo>
                    <a:pt x="31658" y="0"/>
                  </a:moveTo>
                  <a:lnTo>
                    <a:pt x="3253192" y="0"/>
                  </a:lnTo>
                  <a:cubicBezTo>
                    <a:pt x="3261588" y="0"/>
                    <a:pt x="3269640" y="3335"/>
                    <a:pt x="3275577" y="9272"/>
                  </a:cubicBezTo>
                  <a:cubicBezTo>
                    <a:pt x="3281514" y="15209"/>
                    <a:pt x="3284849" y="23261"/>
                    <a:pt x="3284849" y="31658"/>
                  </a:cubicBezTo>
                  <a:lnTo>
                    <a:pt x="3284849" y="158801"/>
                  </a:lnTo>
                  <a:cubicBezTo>
                    <a:pt x="3284849" y="176285"/>
                    <a:pt x="3270676" y="190459"/>
                    <a:pt x="3253192" y="190459"/>
                  </a:cubicBezTo>
                  <a:lnTo>
                    <a:pt x="31658" y="190459"/>
                  </a:lnTo>
                  <a:cubicBezTo>
                    <a:pt x="23261" y="190459"/>
                    <a:pt x="15209" y="187124"/>
                    <a:pt x="9272" y="181187"/>
                  </a:cubicBezTo>
                  <a:cubicBezTo>
                    <a:pt x="3335" y="175250"/>
                    <a:pt x="0" y="167198"/>
                    <a:pt x="0" y="158801"/>
                  </a:cubicBezTo>
                  <a:lnTo>
                    <a:pt x="0" y="31658"/>
                  </a:lnTo>
                  <a:cubicBezTo>
                    <a:pt x="0" y="23261"/>
                    <a:pt x="3335" y="15209"/>
                    <a:pt x="9272" y="9272"/>
                  </a:cubicBezTo>
                  <a:cubicBezTo>
                    <a:pt x="15209" y="3335"/>
                    <a:pt x="23261" y="0"/>
                    <a:pt x="31658" y="0"/>
                  </a:cubicBezTo>
                  <a:close/>
                </a:path>
              </a:pathLst>
            </a:custGeom>
            <a:solidFill>
              <a:srgbClr val="00C7B2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76200"/>
              <a:ext cx="3284850" cy="2666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8" id="28"/>
          <p:cNvSpPr txBox="true"/>
          <p:nvPr/>
        </p:nvSpPr>
        <p:spPr>
          <a:xfrm rot="0">
            <a:off x="3177540" y="1390118"/>
            <a:ext cx="11932920" cy="5124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000000"/>
                </a:solidFill>
                <a:latin typeface="Graebenbach Mono"/>
                <a:ea typeface="Graebenbach Mono"/>
                <a:cs typeface="Graebenbach Mono"/>
                <a:sym typeface="Graebenbach Mono"/>
              </a:rPr>
              <a:t>We would not have survived this year without the SU staff!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DAGp22B7OhQ</dc:identifier>
  <dcterms:modified xsi:type="dcterms:W3CDTF">2011-08-01T06:04:30Z</dcterms:modified>
  <cp:revision>1</cp:revision>
  <dc:title>CCR Sabb Year Round Up</dc:title>
</cp:coreProperties>
</file>